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509" r:id="rId2"/>
    <p:sldId id="585" r:id="rId3"/>
    <p:sldId id="582" r:id="rId4"/>
    <p:sldId id="621" r:id="rId5"/>
    <p:sldId id="699" r:id="rId6"/>
    <p:sldId id="700" r:id="rId7"/>
    <p:sldId id="701" r:id="rId8"/>
    <p:sldId id="702" r:id="rId9"/>
    <p:sldId id="703" r:id="rId10"/>
    <p:sldId id="704" r:id="rId11"/>
    <p:sldId id="705" r:id="rId12"/>
    <p:sldId id="706" r:id="rId13"/>
    <p:sldId id="707" r:id="rId14"/>
    <p:sldId id="708" r:id="rId15"/>
    <p:sldId id="709" r:id="rId16"/>
    <p:sldId id="710" r:id="rId17"/>
    <p:sldId id="711" r:id="rId18"/>
    <p:sldId id="712" r:id="rId19"/>
    <p:sldId id="713" r:id="rId20"/>
    <p:sldId id="714" r:id="rId21"/>
    <p:sldId id="715" r:id="rId22"/>
    <p:sldId id="716" r:id="rId23"/>
    <p:sldId id="717" r:id="rId24"/>
    <p:sldId id="718" r:id="rId25"/>
    <p:sldId id="719" r:id="rId26"/>
    <p:sldId id="647" r:id="rId27"/>
    <p:sldId id="659" r:id="rId28"/>
    <p:sldId id="660" r:id="rId29"/>
    <p:sldId id="62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51" r:id="rId38"/>
    <p:sldId id="661" r:id="rId39"/>
    <p:sldId id="662" r:id="rId40"/>
    <p:sldId id="663" r:id="rId41"/>
    <p:sldId id="664" r:id="rId42"/>
    <p:sldId id="665" r:id="rId43"/>
    <p:sldId id="259" r:id="rId44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B9F5C4"/>
    <a:srgbClr val="B1FDE0"/>
    <a:srgbClr val="0000FF"/>
    <a:srgbClr val="6666FF"/>
    <a:srgbClr val="CBF7C1"/>
    <a:srgbClr val="B2F3A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6667" autoAdjust="0"/>
  </p:normalViewPr>
  <p:slideViewPr>
    <p:cSldViewPr>
      <p:cViewPr>
        <p:scale>
          <a:sx n="110" d="100"/>
          <a:sy n="110" d="100"/>
        </p:scale>
        <p:origin x="-426" y="-72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'[Умершие по мес.xlsx]Лист1'!$G$2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'[Умершие по мес.xlsx]Лист1'!$F$3:$F$13</c:f>
              <c:strCache>
                <c:ptCount val="11"/>
                <c:pt idx="0">
                  <c:v>январь-
февраль</c:v>
                </c:pt>
                <c:pt idx="1">
                  <c:v>январь-
март</c:v>
                </c:pt>
                <c:pt idx="2">
                  <c:v>январь-
апрель</c:v>
                </c:pt>
                <c:pt idx="3">
                  <c:v>январь-
май</c:v>
                </c:pt>
                <c:pt idx="4">
                  <c:v>январь-
июнь</c:v>
                </c:pt>
                <c:pt idx="5">
                  <c:v>январь-
июль</c:v>
                </c:pt>
                <c:pt idx="6">
                  <c:v>январь-
август</c:v>
                </c:pt>
                <c:pt idx="7">
                  <c:v>январь-
сентябрь</c:v>
                </c:pt>
                <c:pt idx="8">
                  <c:v>январь-
октябрь</c:v>
                </c:pt>
                <c:pt idx="9">
                  <c:v>январь-
ноябрь</c:v>
                </c:pt>
                <c:pt idx="10">
                  <c:v>январь-
декабрь</c:v>
                </c:pt>
              </c:strCache>
            </c:strRef>
          </c:cat>
          <c:val>
            <c:numRef>
              <c:f>'[Умершие по мес.xlsx]Лист1'!$G$3:$G$13</c:f>
              <c:numCache>
                <c:formatCode>Основной</c:formatCode>
                <c:ptCount val="11"/>
                <c:pt idx="0">
                  <c:v>14</c:v>
                </c:pt>
                <c:pt idx="1">
                  <c:v>14.1</c:v>
                </c:pt>
                <c:pt idx="2">
                  <c:v>14</c:v>
                </c:pt>
                <c:pt idx="3">
                  <c:v>13.7</c:v>
                </c:pt>
                <c:pt idx="4">
                  <c:v>13.6</c:v>
                </c:pt>
                <c:pt idx="5">
                  <c:v>13.5</c:v>
                </c:pt>
                <c:pt idx="6">
                  <c:v>13.2</c:v>
                </c:pt>
                <c:pt idx="7">
                  <c:v>13.2</c:v>
                </c:pt>
                <c:pt idx="8">
                  <c:v>13.1</c:v>
                </c:pt>
                <c:pt idx="9">
                  <c:v>13.1</c:v>
                </c:pt>
                <c:pt idx="10">
                  <c:v>13.1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'[Умершие по мес.xlsx]Лист1'!$H$2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'[Умершие по мес.xlsx]Лист1'!$F$3:$F$13</c:f>
              <c:strCache>
                <c:ptCount val="11"/>
                <c:pt idx="0">
                  <c:v>январь-
февраль</c:v>
                </c:pt>
                <c:pt idx="1">
                  <c:v>январь-
март</c:v>
                </c:pt>
                <c:pt idx="2">
                  <c:v>январь-
апрель</c:v>
                </c:pt>
                <c:pt idx="3">
                  <c:v>январь-
май</c:v>
                </c:pt>
                <c:pt idx="4">
                  <c:v>январь-
июнь</c:v>
                </c:pt>
                <c:pt idx="5">
                  <c:v>январь-
июль</c:v>
                </c:pt>
                <c:pt idx="6">
                  <c:v>январь-
август</c:v>
                </c:pt>
                <c:pt idx="7">
                  <c:v>январь-
сентябрь</c:v>
                </c:pt>
                <c:pt idx="8">
                  <c:v>январь-
октябрь</c:v>
                </c:pt>
                <c:pt idx="9">
                  <c:v>январь-
ноябрь</c:v>
                </c:pt>
                <c:pt idx="10">
                  <c:v>январь-
декабрь</c:v>
                </c:pt>
              </c:strCache>
            </c:strRef>
          </c:cat>
          <c:val>
            <c:numRef>
              <c:f>'[Умершие по мес.xlsx]Лист1'!$H$3:$H$13</c:f>
              <c:numCache>
                <c:formatCode>Основной</c:formatCode>
                <c:ptCount val="11"/>
                <c:pt idx="0">
                  <c:v>13.6</c:v>
                </c:pt>
                <c:pt idx="1">
                  <c:v>13.5</c:v>
                </c:pt>
                <c:pt idx="2">
                  <c:v>13.3</c:v>
                </c:pt>
                <c:pt idx="3">
                  <c:v>13.2</c:v>
                </c:pt>
                <c:pt idx="4">
                  <c:v>13.2</c:v>
                </c:pt>
                <c:pt idx="5">
                  <c:v>13</c:v>
                </c:pt>
                <c:pt idx="6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131904"/>
        <c:axId val="157133440"/>
      </c:lineChart>
      <c:catAx>
        <c:axId val="15713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7133440"/>
        <c:crosses val="autoZero"/>
        <c:auto val="1"/>
        <c:lblAlgn val="ctr"/>
        <c:lblOffset val="100"/>
        <c:noMultiLvlLbl val="0"/>
      </c:catAx>
      <c:valAx>
        <c:axId val="157133440"/>
        <c:scaling>
          <c:orientation val="minMax"/>
        </c:scaling>
        <c:delete val="0"/>
        <c:axPos val="l"/>
        <c:majorGridlines/>
        <c:numFmt formatCode="Основной" sourceLinked="1"/>
        <c:majorTickMark val="out"/>
        <c:minorTickMark val="none"/>
        <c:tickLblPos val="nextTo"/>
        <c:crossAx val="157131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'[Умершие по мес.xlsx]Лист1'!$C$2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8.6033801122368525E-3"/>
                  <c:y val="-4.4008929307798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3016900561183733E-3"/>
                  <c:y val="1.320267879233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6033801122368525E-3"/>
                  <c:y val="8.801785861559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677933707456334E-3"/>
                  <c:y val="8.80178586155970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677933707456334E-3"/>
                  <c:y val="8.801439334557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33896685372803E-3"/>
                  <c:y val="-4.4008929307798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'[Умершие по мес.xlsx]Лист1'!$B$3:$B$14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'[Умершие по мес.xlsx]Лист1'!$C$3:$C$14</c:f>
              <c:numCache>
                <c:formatCode>#,##0</c:formatCode>
                <c:ptCount val="12"/>
                <c:pt idx="0">
                  <c:v>174723</c:v>
                </c:pt>
                <c:pt idx="1">
                  <c:v>156737</c:v>
                </c:pt>
                <c:pt idx="2">
                  <c:v>175810</c:v>
                </c:pt>
                <c:pt idx="3">
                  <c:v>164705</c:v>
                </c:pt>
                <c:pt idx="4">
                  <c:v>154855</c:v>
                </c:pt>
                <c:pt idx="5">
                  <c:v>161267</c:v>
                </c:pt>
                <c:pt idx="6">
                  <c:v>155942</c:v>
                </c:pt>
                <c:pt idx="7">
                  <c:v>145113</c:v>
                </c:pt>
                <c:pt idx="8">
                  <c:v>154600</c:v>
                </c:pt>
                <c:pt idx="9">
                  <c:v>156753</c:v>
                </c:pt>
                <c:pt idx="10">
                  <c:v>147626</c:v>
                </c:pt>
                <c:pt idx="11">
                  <c:v>163302</c:v>
                </c:pt>
              </c:numCache>
            </c:numRef>
          </c:val>
        </c:ser>
        <c:ser>
          <c:idx val="1"/>
          <c:order val="1"/>
          <c:tx>
            <c:strRef>
              <c:f>'[Умершие по мес.xlsx]Лист1'!$D$2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7355867414912434E-3"/>
                  <c:y val="-8.80178586155976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43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03380112236852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033801122368525E-3"/>
                  <c:y val="1.3202678792339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694834268640432E-3"/>
                  <c:y val="1.7603571723119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471173482982539E-2"/>
                  <c:y val="-4.4008929307798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'[Умершие по мес.xlsx]Лист1'!$B$3:$B$14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'[Умершие по мес.xlsx]Лист1'!$D$3:$D$14</c:f>
              <c:numCache>
                <c:formatCode>#,##0</c:formatCode>
                <c:ptCount val="12"/>
                <c:pt idx="0">
                  <c:v>169771</c:v>
                </c:pt>
                <c:pt idx="1">
                  <c:v>156779</c:v>
                </c:pt>
                <c:pt idx="2">
                  <c:v>166307</c:v>
                </c:pt>
                <c:pt idx="3">
                  <c:v>150748</c:v>
                </c:pt>
                <c:pt idx="4">
                  <c:v>160444</c:v>
                </c:pt>
                <c:pt idx="5">
                  <c:v>156514</c:v>
                </c:pt>
                <c:pt idx="6">
                  <c:v>146874</c:v>
                </c:pt>
                <c:pt idx="7">
                  <c:v>159864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56501888"/>
        <c:axId val="156626944"/>
      </c:barChart>
      <c:catAx>
        <c:axId val="15650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56626944"/>
        <c:crosses val="autoZero"/>
        <c:auto val="1"/>
        <c:lblAlgn val="ctr"/>
        <c:lblOffset val="100"/>
        <c:noMultiLvlLbl val="0"/>
      </c:catAx>
      <c:valAx>
        <c:axId val="156626944"/>
        <c:scaling>
          <c:orientation val="minMax"/>
          <c:min val="14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65018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374" tIns="45690" rIns="91374" bIns="456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374" tIns="45690" rIns="91374" bIns="456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807D90-0084-4ACC-B6B1-74014C15F81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374" tIns="45690" rIns="91374" bIns="456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6887"/>
          </a:xfrm>
          <a:prstGeom prst="rect">
            <a:avLst/>
          </a:prstGeom>
        </p:spPr>
        <p:txBody>
          <a:bodyPr vert="horz" lIns="91374" tIns="45690" rIns="91374" bIns="456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B5D785-1584-442D-BAFC-F020D570E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4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374" tIns="45690" rIns="91374" bIns="456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6888"/>
          </a:xfrm>
          <a:prstGeom prst="rect">
            <a:avLst/>
          </a:prstGeom>
        </p:spPr>
        <p:txBody>
          <a:bodyPr vert="horz" lIns="91374" tIns="45690" rIns="91374" bIns="456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696097-D506-4841-8917-46769F4C69B8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4" tIns="45690" rIns="91374" bIns="456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3537" cy="4471988"/>
          </a:xfrm>
          <a:prstGeom prst="rect">
            <a:avLst/>
          </a:prstGeom>
        </p:spPr>
        <p:txBody>
          <a:bodyPr vert="horz" lIns="91374" tIns="45690" rIns="91374" bIns="4569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374" tIns="45690" rIns="91374" bIns="456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1" y="9440864"/>
            <a:ext cx="2949575" cy="496887"/>
          </a:xfrm>
          <a:prstGeom prst="rect">
            <a:avLst/>
          </a:prstGeom>
        </p:spPr>
        <p:txBody>
          <a:bodyPr vert="horz" lIns="91374" tIns="45690" rIns="91374" bIns="456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71DC94-4E07-4694-B93D-278C29B18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0" y="746125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357" tIns="45681" rIns="91357" bIns="4568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54451" y="9440864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7" tIns="45681" rIns="91357" bIns="45681" anchor="b"/>
          <a:lstStyle/>
          <a:p>
            <a:pPr algn="r" defTabSz="912705"/>
            <a:fld id="{CE48CC07-2BDB-4638-A567-A7C3F2C47128}" type="slidenum">
              <a:rPr lang="ru-RU" sz="1200">
                <a:latin typeface="Calibri" pitchFamily="34" charset="0"/>
              </a:rPr>
              <a:pPr algn="r" defTabSz="912705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7713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978" tIns="45492" rIns="90978" bIns="45492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54455" y="9440868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8" tIns="45492" rIns="90978" bIns="45492" anchor="b"/>
          <a:lstStyle>
            <a:lvl1pPr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48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48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F4F48F-BB01-4B8E-A975-DA3CA85A04B5}" type="slidenum">
              <a:rPr lang="ru-RU" altLang="ru-RU"/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>
              <a:latin typeface="Arial" charset="0"/>
            </a:endParaRPr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1664" indent="-279334" defTabSz="955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3205" indent="-222196" defTabSz="955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0297" indent="-222196" defTabSz="955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45800" indent="-222196" defTabSz="95544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02893" indent="-222196" defTabSz="955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59984" indent="-222196" defTabSz="955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17075" indent="-222196" defTabSz="955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74168" indent="-222196" defTabSz="9554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563E9B-1DFD-4375-983B-C5D85808D53E}" type="slidenum">
              <a:rPr lang="ru-RU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6E26E1-2E4A-4B72-A9B2-2F6C349C83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6E26E1-2E4A-4B72-A9B2-2F6C349C83A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55AD1-9367-4D09-8447-7641C26016E8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4081-8934-4B27-8486-7AD549844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D00B-46E5-42AE-A4AF-BD695A557B58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35AE-D304-4E31-AAD6-D4DD2B6F7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83A3-7FB9-4823-9141-6405FB07BC59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35A9-22EC-43A1-BFC1-EBD4C16E5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4E3B-D437-4F10-83FA-FCD3C585843B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9D66-72E6-4BB5-AB30-04CCAB85A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0D46-1B9C-4C0D-87A1-F95BE22DD1BB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F76A-48E1-401C-82B3-A281E7893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CFA9-7A80-4AB3-90D2-E6E561CD23B9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13B7-698C-4C3F-B0A5-D4AF4EAB3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A852-8800-49F0-8626-7A5BA730729E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C43B-920F-4970-8C35-AF097AAC1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8A9E-B63C-4E1C-ABB0-875467343125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553A7-06D0-4C7C-A6F3-8972DCEA5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6E35-F473-4297-9ADF-6DE3ABB89C7D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FB3-2EE1-420D-AC85-EF956CB66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E473-C7EB-4AA8-A4EE-6FD00E21B7B2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2E3F-B683-41EC-813D-0AF8948C8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444EE-42A4-476E-9229-D7E05474D26F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617F-B2A5-4F16-9480-C402FF819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FEDD7-1F6F-4B12-8ECF-365C16116483}" type="datetimeFigureOut">
              <a:rPr lang="ru-RU"/>
              <a:pPr>
                <a:defRPr/>
              </a:pPr>
              <a:t>09.11.2016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47A38-96A6-46E3-85D5-2D39477FC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          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9600" y="1952625"/>
            <a:ext cx="8358188" cy="3302000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609600" y="1952625"/>
            <a:ext cx="8358188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536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643688" y="6357938"/>
            <a:ext cx="1714500" cy="428625"/>
          </a:xfrm>
        </p:spPr>
        <p:txBody>
          <a:bodyPr lIns="95782" tIns="47891" rIns="95782" bIns="47891"/>
          <a:lstStyle/>
          <a:p>
            <a:pPr marL="0" indent="0" defTabSz="957263">
              <a:lnSpc>
                <a:spcPct val="80000"/>
              </a:lnSpc>
              <a:buFontTx/>
              <a:buNone/>
            </a:pPr>
            <a:r>
              <a:rPr lang="ru-RU" sz="1700" dirty="0" smtClean="0">
                <a:solidFill>
                  <a:srgbClr val="7F7F7F"/>
                </a:solidFill>
                <a:latin typeface="Helios"/>
              </a:rPr>
              <a:t>РОССИЯ 2016</a:t>
            </a:r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6715125" y="6215063"/>
            <a:ext cx="1428750" cy="14287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719138" y="2379663"/>
            <a:ext cx="81375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Georgia" pitchFamily="18" charset="0"/>
              </a:rPr>
              <a:t>Состояние, задачи, проблемы демографической статистики и статистики здравоохранения и пути их решения</a:t>
            </a:r>
          </a:p>
          <a:p>
            <a:endParaRPr lang="ru-RU" sz="2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36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08175" y="187325"/>
            <a:ext cx="5905500" cy="935038"/>
          </a:xfrm>
        </p:spPr>
        <p:txBody>
          <a:bodyPr lIns="95782" tIns="47891" rIns="95782" bIns="47891" anchor="ctr"/>
          <a:lstStyle/>
          <a:p>
            <a:pPr marL="0" indent="0" defTabSz="957263">
              <a:lnSpc>
                <a:spcPct val="80000"/>
              </a:lnSpc>
              <a:buFontTx/>
              <a:buNone/>
            </a:pPr>
            <a:r>
              <a:rPr lang="ru-RU" sz="1600" b="1" smtClean="0">
                <a:solidFill>
                  <a:srgbClr val="7F7F7F"/>
                </a:solidFill>
                <a:latin typeface="Georgia" pitchFamily="18" charset="0"/>
              </a:rPr>
              <a:t>МИНИСТЕРСТВО ЗДРАВООХРАНЕНИЯ РОССИЙСКОЙ ФЕДЕРАЦИИ</a:t>
            </a:r>
          </a:p>
        </p:txBody>
      </p:sp>
      <p:pic>
        <p:nvPicPr>
          <p:cNvPr id="15368" name="Picture 2" descr="C:\Users\KiselevaNB\Videos\Герб Минздрв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7325"/>
            <a:ext cx="14398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64062" y="1780754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220486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отменой формы федерального статистического наблюдения № 31 «Сведения о медицинской помощи детям и подросткам-школьникам»: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внесены изменения в таблицу 2510 «Профилактические осмотры и диспансеризация, проведенные медицинской организацией»: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строка «школьники» и распределение их по группам здоровья в соответствующих графах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3212976"/>
          <a:ext cx="8640958" cy="2349500"/>
        </p:xfrm>
        <a:graphic>
          <a:graphicData uri="http://schemas.openxmlformats.org/drawingml/2006/table">
            <a:tbl>
              <a:tblPr/>
              <a:tblGrid>
                <a:gridCol w="2363754"/>
                <a:gridCol w="638701"/>
                <a:gridCol w="714897"/>
                <a:gridCol w="714897"/>
                <a:gridCol w="714338"/>
                <a:gridCol w="714897"/>
                <a:gridCol w="555782"/>
                <a:gridCol w="357449"/>
                <a:gridCol w="357449"/>
                <a:gridCol w="397227"/>
                <a:gridCol w="357449"/>
                <a:gridCol w="377059"/>
                <a:gridCol w="377059"/>
              </a:tblGrid>
              <a:tr h="18975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Контингенты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Подлежало осмотрам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сельских жителей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Осмотрено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сельских жителей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числа осмотренных (гр. 5):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определены группы здоровья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8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Дети в возрасте 0-14 лет включительно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из них: дети до 1 года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5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Дети в возрасте 15-17 лет включительно 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4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общего числа детей 15-17 лет (стр.3) - юношей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855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Школьники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4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Контингенты взрослого населения (18 лет и старше) - всего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946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из них: диспансеризация определенных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групп взрослого населения</a:t>
                      </a: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696" marR="42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82617" y="5949280"/>
          <a:ext cx="8761383" cy="426720"/>
        </p:xfrm>
        <a:graphic>
          <a:graphicData uri="http://schemas.openxmlformats.org/drawingml/2006/table">
            <a:tbl>
              <a:tblPr/>
              <a:tblGrid>
                <a:gridCol w="1512168"/>
                <a:gridCol w="1741112"/>
                <a:gridCol w="832485"/>
                <a:gridCol w="93980"/>
                <a:gridCol w="1196723"/>
                <a:gridCol w="1673581"/>
                <a:gridCol w="1086855"/>
                <a:gridCol w="326046"/>
                <a:gridCol w="298433"/>
              </a:tblGrid>
              <a:tr h="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детей, достигших в отчетном году 1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всего  1  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из них находились на грудном вскармливании: от 3 до 6 месяцев   2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6 месяцев до 1 года  3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23528" y="5661248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таблица 2650 о грудном вскармливании: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28059" y="1816757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22048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Исключена таблица  3201 «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Транфузионная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помощь», изменена таблица  3200 «Переливание крови и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кровезаменяющих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жидкостей»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7503" y="3284984"/>
          <a:ext cx="8928994" cy="3096346"/>
        </p:xfrm>
        <a:graphic>
          <a:graphicData uri="http://schemas.openxmlformats.org/drawingml/2006/table">
            <a:tbl>
              <a:tblPr/>
              <a:tblGrid>
                <a:gridCol w="1786156"/>
                <a:gridCol w="451897"/>
                <a:gridCol w="1348549"/>
                <a:gridCol w="1348549"/>
                <a:gridCol w="1369981"/>
                <a:gridCol w="1357479"/>
                <a:gridCol w="1266383"/>
              </a:tblGrid>
              <a:tr h="1327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Транфузионные</a:t>
                      </a: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средства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№ стро-ки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Число пациентов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из них (из гр. 3): число пациентов, которым выполнена аутогемо-трансфузия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Число переливаний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Перелито трансфузионных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средств,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л.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Число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посттранс-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фузионных осложнений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Консервированная кровь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Эритроцитсодержащие среды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Плазма всех видов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Концентрат тромбоцитов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х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Аутогемотрансфузии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27393" y="2727012"/>
            <a:ext cx="23042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Трансфузионная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помощь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95536" y="2943036"/>
            <a:ext cx="8424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(3200)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                                                              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Коды по ОКЕИ: человек – 792, единица – 642, литр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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112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41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28059" y="1816757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2204864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таблицу 5300  «Деятельность лаборатории»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5" y="2492895"/>
          <a:ext cx="8856983" cy="3794893"/>
        </p:xfrm>
        <a:graphic>
          <a:graphicData uri="http://schemas.openxmlformats.org/drawingml/2006/table">
            <a:tbl>
              <a:tblPr/>
              <a:tblGrid>
                <a:gridCol w="5842230"/>
                <a:gridCol w="502754"/>
                <a:gridCol w="630954"/>
                <a:gridCol w="1043909"/>
                <a:gridCol w="837136"/>
              </a:tblGrid>
              <a:tr h="1193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ваний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2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подразделениях, оказывающих медицинскую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помощь в амбулаторных условиях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условиях дневного стационара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Лабораторные  исследования, всего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 химико-микроскопические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гематологические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цитологические исследования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биохимические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коагулогические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иммунологические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инфекционная иммунология (исследования наличия антигенов и антител к ПБА)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микробиологические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из них: бактериологические исследования (культивирование, идентификация, </a:t>
                      </a:r>
                      <a:endParaRPr lang="ru-RU" sz="1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чувствительность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1.8.1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молекулярно-генетические исследования (за исключением обнаружения антигенов ПБА)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химико-токсикологические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1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28059" y="1816757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2204864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таблица  5301 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1" y="2564904"/>
          <a:ext cx="8856985" cy="3816422"/>
        </p:xfrm>
        <a:graphic>
          <a:graphicData uri="http://schemas.openxmlformats.org/drawingml/2006/table">
            <a:tbl>
              <a:tblPr/>
              <a:tblGrid>
                <a:gridCol w="5760641"/>
                <a:gridCol w="864096"/>
                <a:gridCol w="1008112"/>
                <a:gridCol w="1224136"/>
              </a:tblGrid>
              <a:tr h="763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исследований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 с положительными результатами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числа анализов (табл. 5300, гр. 3) -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исследования:  на  фенилкетонурию (из стр. 1.4)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врожденный гипотиреоз (из стр. 1.4)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ВИЧ-инфекцию (из стр. 1.7)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вирусные гепатиты (из стр. 1.7)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наличие наркотических и психотропных веществ (из стр. 1.10)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неспецифические тесты на сифилис (из стр. 1.7)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специфические тесты на сифилис (из стр. 1.7)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молекулярно-биологические исследования (из стр. 1.7)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бактериоскопия на кислотоустойчивые микроорганизмы (КУМ) (из стр. 1.8)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посевы на туберкулез (из стр. 1.8.1)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935" marR="439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1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20688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56051" y="1672741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2060848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таблица  5302 «Оснащение лаборатории оборудованием»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348880"/>
          <a:ext cx="8640961" cy="4327922"/>
        </p:xfrm>
        <a:graphic>
          <a:graphicData uri="http://schemas.openxmlformats.org/drawingml/2006/table">
            <a:tbl>
              <a:tblPr/>
              <a:tblGrid>
                <a:gridCol w="4963535"/>
                <a:gridCol w="496004"/>
                <a:gridCol w="989088"/>
                <a:gridCol w="989088"/>
                <a:gridCol w="1203246"/>
              </a:tblGrid>
              <a:tr h="2286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аппаратов и оборудования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общего числа  аппаратов и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оборудования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 сроком 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эксплуатации 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свыше 7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действующих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Микроскопы монокулярные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Микроскопы бинокулярные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Микроскопы люминесцентные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Микроскопы стереоскопические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Микроскопы инвертированные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Гемоглобинометры фотоэлектрические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Колориметры фотоэлектрические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Спектрофотометры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Гематологические анализаторы для подсчета форменных элементов крови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(стр.9) с модулем дифференцировки по 5 популяциям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(стр.9) с модулем подсчета ретикулоцитов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(стр.9) с модулем для приготовления мазков крови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Проточные цитофлуориметры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Коагулометры с ручным дозированием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Коагулогические анализаторы с автоматическим дозированием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Анализаторы агрегации тромбоцитов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Тромбоэластографы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Программируемые биохимические фотометры с ручным дозированием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(стр.15) - многоканальные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7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54868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56051" y="1600733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1988840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 5302 «Оснащение лаборатории оборудованием» (продолжение)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225278"/>
          <a:ext cx="8640961" cy="4461084"/>
        </p:xfrm>
        <a:graphic>
          <a:graphicData uri="http://schemas.openxmlformats.org/drawingml/2006/table">
            <a:tbl>
              <a:tblPr/>
              <a:tblGrid>
                <a:gridCol w="4963535"/>
                <a:gridCol w="496004"/>
                <a:gridCol w="989088"/>
                <a:gridCol w="989088"/>
                <a:gridCol w="1203246"/>
              </a:tblGrid>
              <a:tr h="2286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аппаратов и оборудования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общего числа  аппаратов и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оборудования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 сроком 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эксплуатации 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свыше 7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действующих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Биохимические автоматические анализаторы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(стр.16) - с модулем определения электролитов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Автоматические нефелометры для определения специфических белков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Анализаторы электролитов - ионселективные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Анализаторы кислотно-щелочного состояния (КЩС)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(стр.19) - с модулем определения электролитов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Анализаторы глюкозы и(или) лактата энзиматические амперометрические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Анализаторы гликированного гемоглобина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 для электрофореза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из них (стр.22) – с функцией иммуноэлектрофореза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из них (стр.22) – системы капиллярного электрофореза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Планшетные фотометры (ридеры)  для иммуноферментного анализа с ручным дозированием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Автоматические анализаторы для ИФА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(стр.24) – «открытые системы» для стандартных имунологических  планшет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Автоматические иммунохемилюминесцентные анализаторы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Амплификаторы (термоциклеры) для полимеразной цепной реакции (ПЦР)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из них (стр.26) – амплификаторы в режиме «real-time»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Трансиллюминаторы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Системы для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секвенирования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нуклеиновых кислот (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секвенаторы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54868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56051" y="1600733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1988840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 5302 «Оснащение лаборатории оборудованием»  (продолжение)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(5301)																</a:t>
            </a: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Код по ОКЕИ: единица - 642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2225278"/>
          <a:ext cx="8640961" cy="4079332"/>
        </p:xfrm>
        <a:graphic>
          <a:graphicData uri="http://schemas.openxmlformats.org/drawingml/2006/table">
            <a:tbl>
              <a:tblPr/>
              <a:tblGrid>
                <a:gridCol w="4963535"/>
                <a:gridCol w="496004"/>
                <a:gridCol w="989088"/>
                <a:gridCol w="989088"/>
                <a:gridCol w="1203246"/>
              </a:tblGrid>
              <a:tr h="2286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аппаратов и оборудования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общего числа  аппаратов и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оборудования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со сроком 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эксплуатации 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свыше 7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действующих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1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Станции для выделения автоматического нуклеиновых кислот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Анализаторы бактериологические для идентификации микроорганизмов и определения их чувствительности к антибактериальным препаратам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Анализаторы бактериологические для гемокультур (типа BACTEK)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Аппараты для анаэробного культивирования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Автоматические средоварки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Боксы биологической безопасности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Многокомпонентные отражательные фотометры для анализа мочи с ручной загрузкой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Автоматические анализаторы  мочи с программируемой загрузкой проб и тест-полосок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Автоматические анализаторы осадка мочи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Осмометры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Коллоидные осмометры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Хроматографы жидкостные и газовые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Атомно-адсорбционные спектрометры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Масс-спектрометры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Автоматические и полуавтоматические устройства для приготовления и(или) окраски мазков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6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Установки для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деионизации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воды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24" marR="444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5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54868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56051" y="1672741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99592" y="22048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Исключена таблица 5452, в таблицу  5450 «Оснащение станции (отделения) скорой медицинской помощи» внесены изменения: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2713640"/>
          <a:ext cx="8352928" cy="3486640"/>
        </p:xfrm>
        <a:graphic>
          <a:graphicData uri="http://schemas.openxmlformats.org/drawingml/2006/table">
            <a:tbl>
              <a:tblPr/>
              <a:tblGrid>
                <a:gridCol w="3736460"/>
                <a:gridCol w="673066"/>
                <a:gridCol w="865757"/>
                <a:gridCol w="962103"/>
                <a:gridCol w="1057771"/>
                <a:gridCol w="1057771"/>
              </a:tblGrid>
              <a:tr h="2405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в том числе со сроком эксплуатации:</a:t>
                      </a: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0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3 лет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  3 до 5 лет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свыше 5 лет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54120" marR="541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Число автомобилей скорой медицинской помощи – всего</a:t>
                      </a: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67">
                <a:tc>
                  <a:txBody>
                    <a:bodyPr/>
                    <a:lstStyle/>
                    <a:p>
                      <a:pPr marL="187960" indent="81026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класса «А»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класса «В»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класса «С»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614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из них: для новорожденных и детей раннего </a:t>
                      </a:r>
                      <a:endParaRPr lang="ru-RU" sz="12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возраста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83">
                <a:tc>
                  <a:txBody>
                    <a:bodyPr/>
                    <a:lstStyle/>
                    <a:p>
                      <a:pPr marL="18796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автомобили повышенной проходимости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120" marR="541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54868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56051" y="1600733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198884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Исключена таблица 5501 «Структура прижизненных патологоанатомических и цитологических исследований по категориям сложности», в таблицу  5500 «Прижизненные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патолого-анатомические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биопсийного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(операционного) материала» внесены изменения: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1187624" y="2564904"/>
            <a:ext cx="68922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Прижизненные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патолого-анатомические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исследования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биопсийного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(операционного) материала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07504" y="2852936"/>
          <a:ext cx="8928993" cy="3714063"/>
        </p:xfrm>
        <a:graphic>
          <a:graphicData uri="http://schemas.openxmlformats.org/drawingml/2006/table">
            <a:tbl>
              <a:tblPr/>
              <a:tblGrid>
                <a:gridCol w="3548716"/>
                <a:gridCol w="486204"/>
                <a:gridCol w="652087"/>
                <a:gridCol w="758479"/>
                <a:gridCol w="681257"/>
                <a:gridCol w="681257"/>
                <a:gridCol w="681257"/>
                <a:gridCol w="681257"/>
                <a:gridCol w="758479"/>
              </a:tblGrid>
              <a:tr h="310463"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Прижизненные патолого-анатомические исследования биопсийного и операционного материала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0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по категориям сложности: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прикреплен-ным меди-цинским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организа-циям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гр. 3)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725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пациентов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которым выполнены прижизненные патолого-анатомические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824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(из стр. 1) повторные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Число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 </a:t>
                      </a: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случаев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Courier New"/>
                        </a:rPr>
                        <a:t> прижизненных патолого-анатомических исследований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объектов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биопсийного и операционного материала, включая последы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дополнительных окрасок, постановок реакций, определений  (из стр. 4)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пациентов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которым выполнены прижизненные цитологические исследования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32">
                <a:tc>
                  <a:txBody>
                    <a:bodyPr/>
                    <a:lstStyle/>
                    <a:p>
                      <a:pPr marL="18034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(из стр. 6) повторные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0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случаев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прижизненных цитологических исследований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2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объектов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прижизненных цитологических исследований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20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дополнительных окрасок, постановок реакций, определений (из стр. 9)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76" marR="421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8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848" y="54868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28059" y="1672741"/>
            <a:ext cx="393699" cy="30581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1916832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 5503 «Посмертные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патолого-анатомические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(вскрытия)» внесены изменения: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2204864"/>
          <a:ext cx="8712967" cy="4473023"/>
        </p:xfrm>
        <a:graphic>
          <a:graphicData uri="http://schemas.openxmlformats.org/drawingml/2006/table">
            <a:tbl>
              <a:tblPr/>
              <a:tblGrid>
                <a:gridCol w="3918982"/>
                <a:gridCol w="539956"/>
                <a:gridCol w="428093"/>
                <a:gridCol w="585577"/>
                <a:gridCol w="504056"/>
                <a:gridCol w="432048"/>
                <a:gridCol w="432048"/>
                <a:gridCol w="432048"/>
                <a:gridCol w="1440159"/>
              </a:tblGrid>
              <a:tr h="20582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№ строки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Патолого-анатомические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вскрытия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 по категориям сложности: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 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медорганизаций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, оказывающих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медпомощь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стационарных условиях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гр. 3)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Число патологоанатомических вскрытий, всего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6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том числе: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умерших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6">
                <a:tc>
                  <a:txBody>
                    <a:bodyPr/>
                    <a:lstStyle/>
                    <a:p>
                      <a:pPr marL="10795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в том числе: </a:t>
                      </a:r>
                    </a:p>
                    <a:p>
                      <a:pPr marL="107950">
                        <a:spcAft>
                          <a:spcPts val="0"/>
                        </a:spcAft>
                        <a:tabLst>
                          <a:tab pos="360680" algn="l"/>
                        </a:tabLs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детей (0–17 лет включительно)                                                     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из них: 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новорожденных, умерших в возрасте 0–6 суток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(168 час.)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6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из них: родившихся в сроке</a:t>
                      </a:r>
                    </a:p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беременности 22-27 недель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1.1.1.1.1.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детей, умерших в возрасте 7 дней – 11 месяцев 29 дней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1.1.1.2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детей, умерших в возрасте 1–4 года включительно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детей, умерших в возрасте 5–14 лет включительно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1.1.1.4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   детей, умерших в возрасте 15–17 лет включительно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1.1.1.5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лиц в трудоспособном возрасте (жен.: 18–54 г.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вкл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.;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  муж.: 18–59 лет </a:t>
                      </a:r>
                      <a:r>
                        <a:rPr lang="ru-RU" sz="1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вкл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    лиц в возрасте старше трудоспособного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мертворожденных </a:t>
                      </a: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      из них мертворожденных при сроке беременности 22–27 недель </a:t>
                      </a: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1.2.1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выкидышей при сроке беременности менее 22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и массой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объектов посмертного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патолого-анатомического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исследования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материала </a:t>
                      </a:r>
                      <a:r>
                        <a:rPr lang="ru-RU" sz="1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патолого-анатомических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вскрытий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586" marR="43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3"/>
          <p:cNvSpPr txBox="1">
            <a:spLocks noChangeArrowheads="1"/>
          </p:cNvSpPr>
          <p:nvPr/>
        </p:nvSpPr>
        <p:spPr bwMode="auto">
          <a:xfrm>
            <a:off x="251520" y="115888"/>
            <a:ext cx="8673405" cy="57680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defTabSz="9572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Индикативные медико-демографические показатели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указам Президента Российской Федерации от 7 мая 2012 г. </a:t>
            </a:r>
          </a:p>
        </p:txBody>
      </p:sp>
      <p:sp>
        <p:nvSpPr>
          <p:cNvPr id="15" name="Номер слайда 34"/>
          <p:cNvSpPr txBox="1">
            <a:spLocks noGrp="1"/>
          </p:cNvSpPr>
          <p:nvPr/>
        </p:nvSpPr>
        <p:spPr>
          <a:xfrm>
            <a:off x="6791325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748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47440"/>
              </p:ext>
            </p:extLst>
          </p:nvPr>
        </p:nvGraphicFramePr>
        <p:xfrm>
          <a:off x="227013" y="1038225"/>
          <a:ext cx="8697913" cy="5316541"/>
        </p:xfrm>
        <a:graphic>
          <a:graphicData uri="http://schemas.openxmlformats.org/drawingml/2006/table">
            <a:tbl>
              <a:tblPr/>
              <a:tblGrid>
                <a:gridCol w="2577223"/>
                <a:gridCol w="671535"/>
                <a:gridCol w="707271"/>
                <a:gridCol w="785856"/>
                <a:gridCol w="755231"/>
                <a:gridCol w="659311"/>
                <a:gridCol w="785856"/>
                <a:gridCol w="864442"/>
                <a:gridCol w="891188"/>
              </a:tblGrid>
              <a:tr h="573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мес.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</a:tr>
              <a:tr h="731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Ожидаемая продолжительность жизни при рождении, лет 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70,24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70,76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70,93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72,1*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73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смертность (на 1000 населения)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4"/>
                      <a:srcRect/>
                      <a:tile tx="0" ty="0" sx="100000" sy="100000" flip="none" algn="tl"/>
                    </a:blipFill>
                  </a:tcPr>
                </a:tc>
              </a:tr>
              <a:tr h="753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болезней системы кровообращения (на 100 тыс. населения)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659,5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635,3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619,4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677,2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663,0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649,4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15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новообразований,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 тыс. населения)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203,3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202,9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194,4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192,8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7302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туберкулеза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 тыс. населения)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  <a:tr h="6494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Смертность от ДТП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 тыс. населения)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73151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Младенческая смертность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(на 1000  родившихся живыми)</a:t>
                      </a:r>
                    </a:p>
                  </a:txBody>
                  <a:tcPr marT="45716" marB="4571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D5803-50DA-435F-A1FA-0667009D2F6B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681" y="6422807"/>
            <a:ext cx="1818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За 6 месяцев 2016 года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2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76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54868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56051" y="1600733"/>
            <a:ext cx="465707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1988840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 таблица 5461, внесены изменения в таблицы 5502 и 5505</a:t>
            </a: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2369205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5461)                       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        Коды по ОКЕИ: единица – 642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лабораторной информационной системы (да – 1, нет – 0) 1 _______,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лабораторная информационная система лицензионная (да – 1, нет – 0) 2 _______.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3253625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(5502)              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Коды по ОКЕИ:   единица – 642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обслуживаемых медицинских организаций по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прижизненным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патолого-анатомическим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биопсийного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операционного материала 1 __________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них: медицинских организаций, оказывающих медицинскую помощь в амбулаторных условиях 2 __________ 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 обслуживаемых медицинских организаций по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прижизненным цитологическим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исследованиям 3 ___________ 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них: медицинских организаций, оказывающих медицинскую помощь в амбулаторных условиях 4 __________ 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4981818"/>
            <a:ext cx="9036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5505)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                                                                                                                                                           Коды по ОКЕИ: единица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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642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Число обслуживаемых медицинских организаций по посмертным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патолого-анатомическим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исследованиям всего 1 _____________ 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из них: медицинских организаций,  оказывающих медицинскую помощь в амбулаторных условиях 2 _____________ 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22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848" y="54868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28059" y="1672741"/>
            <a:ext cx="393699" cy="305817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71600" y="1916832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таблица  5600 «Аппараты и оборудования станций переливания крови»: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7505" y="2204864"/>
          <a:ext cx="8856983" cy="4464494"/>
        </p:xfrm>
        <a:graphic>
          <a:graphicData uri="http://schemas.openxmlformats.org/drawingml/2006/table">
            <a:tbl>
              <a:tblPr/>
              <a:tblGrid>
                <a:gridCol w="4081381"/>
                <a:gridCol w="517830"/>
                <a:gridCol w="1170079"/>
                <a:gridCol w="1020913"/>
                <a:gridCol w="1033390"/>
                <a:gridCol w="1033390"/>
              </a:tblGrid>
              <a:tr h="134473"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аппаратов и оборудования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подразделениях, оказывающих медицинскую помощь в амбулаторных условиях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действующих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 сроком </a:t>
                      </a:r>
                      <a:b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эксплуатации свыше 5 лет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Автоматический/автоматизированный комплекс для генотестирования донорской крови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Автоматический иммуногематологический анализатор для проведения иммуногематологических исследований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Анализатор для контроля стерильности компонентов крови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Аппарат для плазмафереза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Аппарат для цитафереза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Быстрозамораживатель для плазмы крови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оборудования для глицеринизации и деглицеринизации эритроцитов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оборудования для проведения фотогемотерапии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Камера теплоизоляционная низкотемпературная для хранения свежезамороженной плазмы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Комплект оборудования для замораживания и хранения клеток крови при сверхнизкой температуре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Мобильный комплекс заготовки крови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Система инактивации вирусов в плазме крови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Центрифуга рефрижераторная напольная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Холодильник медицинский (ниже </a:t>
                      </a:r>
                      <a:r>
                        <a:rPr lang="ru-RU" sz="1000" spc="-5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–25°С)</a:t>
                      </a: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3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Холодильник медицинский (температура  +2 –+6°С)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60" marR="4216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8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38225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действующие формы федерального и отраслевого статистического 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27784" y="620688"/>
            <a:ext cx="3744416" cy="13096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12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арегистрированных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</a:t>
            </a:r>
            <a:r>
              <a:rPr lang="en-US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2420888"/>
            <a:ext cx="36464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Добавлены:</a:t>
            </a: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139791" y="2060687"/>
            <a:ext cx="792086" cy="64839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004048" y="2420888"/>
            <a:ext cx="2844800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2924944"/>
            <a:ext cx="3960440" cy="35283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формы федерального статистического наблюдения № 31 «Сведения о медицинской помощи детям и подросткам-школьникам»: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заболеваемости детей первого года жизни;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числе новорожденных, поступивших под наблюдение медицинской организации;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числе новорожденных, обследованных на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фенилкетонурию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врожденных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гипотериоз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галактоземию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андрогенитальный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синдром,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муковисцидоз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числе новорожденных: осмотренных на 1 этапе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аудиологического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скрининга,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числа выявленных с нарушением слуха на 1 этапе – обследовано на 2 этапе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аудиологического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скрининга;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числе детей в возрасте 0-4 года и 5-9 лет, взятых под диспансерное наблюдение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2924944"/>
            <a:ext cx="3960440" cy="35283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Включены сведения о заболеваемости детей  в возрасте 0-4 года и 5-9 лет: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таблицу  1000 добавлены: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дополнительные графы 5 и 6;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дополнительные строки: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5.9. –  рахит,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6.2 – детский аутизм,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атипичный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аутизм, синдром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Ретта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дезинтегративное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расстройство детского возраста.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Строка 6.2 также включена в таблицу 2000 – о  заболеваемости детей в возрасте 15-17 лет 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таблицу 3000 включена строка 3.2.1 –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лейомиома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матки.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21456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которые вносятся в действующие формы федерального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отраслевого статистического наблюдения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548680"/>
            <a:ext cx="4032250" cy="1047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14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деятельности подразделений медицинской организации, оказывающих медицинскую помощь </a:t>
            </a:r>
            <a:b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060848"/>
            <a:ext cx="83534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таблицах 4000 и 4001 расширена информациях об операциях на нервной системе: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518695" y="1466081"/>
            <a:ext cx="481012" cy="80645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2564904"/>
          <a:ext cx="4392488" cy="3848100"/>
        </p:xfrm>
        <a:graphic>
          <a:graphicData uri="http://schemas.openxmlformats.org/drawingml/2006/table">
            <a:tbl>
              <a:tblPr/>
              <a:tblGrid>
                <a:gridCol w="3528392"/>
                <a:gridCol w="864096"/>
              </a:tblGrid>
              <a:tr h="182749">
                <a:tc>
                  <a:txBody>
                    <a:bodyPr/>
                    <a:lstStyle/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числе:</a:t>
                      </a: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операции на нервной системе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из них: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14" marR="2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914" marR="26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удаление травматической внутричерепной гематомы,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очага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ушиба, вдавленного перелома черепа, устранение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черепа и лицевого скелета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операции при сосудистых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пороках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мозга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из них: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аневризмах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из них: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эндоваскулярное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выключение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мальформациях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из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них: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эндоваскулярное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выключение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операции при церебральном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инсульте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них: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геморрагическом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инсульте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из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них: открытое удаление  гематомы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при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инфаркте мозга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из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них: 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гемикраниэктомия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эндоваскулярная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тромбоэкстрация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2.3.2.2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операции при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окклюзионно-стенотических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поражениях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сосудов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мозга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них: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экстрацеребральных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отделах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сонных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позвоночных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артерий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 эндартерэктомия, редрессация, реимплантация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стентирование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2.4.1.2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на внутричерепных артериях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из них: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экстраинтракраниальные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анастомозы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стентирование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2.4.2.2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932040" y="2924944"/>
          <a:ext cx="4068960" cy="2743200"/>
        </p:xfrm>
        <a:graphic>
          <a:graphicData uri="http://schemas.openxmlformats.org/drawingml/2006/table">
            <a:tbl>
              <a:tblPr/>
              <a:tblGrid>
                <a:gridCol w="3276872"/>
                <a:gridCol w="792088"/>
              </a:tblGrid>
              <a:tr h="5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удаление опухолей  головного, спинного мозга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операции при функциональных расстройствах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при лицевой боли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из них:  устранение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нейроваскулярного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конфликта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2.6.1.1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9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при эпилепсии,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паркинсонизме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мышечно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тонических расстройствах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 резекционные и деструктивные операции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2.6.2.1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установка стимуляторов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2.6.2.2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декомпрессивные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стабилизирующие операции при </a:t>
                      </a:r>
                      <a:endParaRPr lang="ru-RU" sz="10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позвоночно-спинальной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травме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декомпрессивные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стабилизирующие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операции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дегенеративных заболеваниях позвоночника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операции на периферических нервах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ликворошунтирующие операции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операции при врожденной патологии черепа,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головного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спинного мозга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0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221456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которые вносятся в действующие формы федерального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отраслевого статистического наблюдения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71800" y="548680"/>
            <a:ext cx="4032250" cy="10477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14 </a:t>
            </a: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деятельности подразделений медицинской организации, оказывающих медицинскую помощь </a:t>
            </a:r>
            <a:b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стационарных условиях»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060848"/>
            <a:ext cx="835342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4001 введена дополнительная строка  4.6. – «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интравитреальное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введение ингибитора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4200 изменен перечень операций на органе зрения  с использованием микрохирургического оборудования и лазерной аппаратуры,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добавлена строка о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кохлеарной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имплантации из числа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слухоулучшающих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операций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518695" y="1466081"/>
            <a:ext cx="481012" cy="80645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55576" y="3501008"/>
          <a:ext cx="7920880" cy="3048000"/>
        </p:xfrm>
        <a:graphic>
          <a:graphicData uri="http://schemas.openxmlformats.org/drawingml/2006/table">
            <a:tbl>
              <a:tblPr/>
              <a:tblGrid>
                <a:gridCol w="5688632"/>
                <a:gridCol w="720080"/>
                <a:gridCol w="648072"/>
                <a:gridCol w="864096"/>
              </a:tblGrid>
              <a:tr h="1175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показателей </a:t>
                      </a:r>
                      <a:endParaRPr lang="ru-RU" sz="12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 у детей</a:t>
                      </a: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органе зрения (из стр. 4 табл. 4000):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795">
                <a:tc>
                  <a:txBody>
                    <a:bodyPr/>
                    <a:lstStyle/>
                    <a:p>
                      <a:pPr marL="1079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79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помощью микрохирургического оборудования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79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в том числе: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 marL="215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поводу травмы глаза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 marL="215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поводу диабетической ретинопатии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 marL="215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поводу ретинопатии недоношеннных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 marL="215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поводу отслойки сетчатки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97">
                <a:tc>
                  <a:txBody>
                    <a:bodyPr/>
                    <a:lstStyle/>
                    <a:p>
                      <a:pPr marL="1079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использованием лазерной аппаратуры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79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в том числе:  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 marL="215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поводу диабетической ретинопатии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 marL="2159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поводу ретинопатии недоношенных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ухе (стр.5.1 табл. 4000) - слухоулучшающие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из них кохлеарная имплантация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3.1.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5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желудке по поводу язвенной болезни (стр.9.1 табл..4000) – органосохраняющие</a:t>
                      </a:r>
                    </a:p>
                  </a:txBody>
                  <a:tcPr marL="52919" marR="52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2919" marR="5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70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которые вносятся в действующие формы федерального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отраслевого статистического наблюдения</a:t>
            </a:r>
          </a:p>
        </p:txBody>
      </p:sp>
      <p:pic>
        <p:nvPicPr>
          <p:cNvPr id="747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016224" cy="140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843808" y="764704"/>
            <a:ext cx="3312368" cy="10197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19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детях-инвалидах»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242122" y="1814662"/>
            <a:ext cx="352425" cy="41275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234888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сведения: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 детях-сиротах из числа детей-инвалидов;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 детях-инвалидах, проживающих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учреждениях системы Минздрава России, Минобразования России и Минтруда России, получивших медицинскую реабилитацию;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таблицу 2000 «Распределение детей-инвалидов по заболеванию, обусловившему инвалидность» включены сведения о детях-инвалидах, инвалидность которых обусловлена:  слепотой обоих глаз,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двухсторонней потерей слуха,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двухсторонней потерей слуха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которые вносятся в действующие формы федерального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отраслевого статистического наблюдения</a:t>
            </a:r>
          </a:p>
        </p:txBody>
      </p:sp>
      <p:pic>
        <p:nvPicPr>
          <p:cNvPr id="747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2016224" cy="140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843808" y="764704"/>
            <a:ext cx="3312368" cy="10197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19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детях-инвалидах»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2348880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сведения: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 детях-сиротах из числа детей-инвалидов;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 детях-инвалидах, проживающих в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учреждениях системы Минздрава России, Минобразования России и Минтруда России, получивших медицинскую реабилитацию;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 таблицу 2000 «Распределение детей-инвалидов по заболеванию, обусловившему инвалидность» включены сведения о детях-инвалидах, инвалидность которых обусловлена:  слепотой обоих глаз,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кондуктивной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двухсторонней потерей слуха,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нейросенсорной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двухсторонней потерей слуха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83968" y="1772816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476672"/>
            <a:ext cx="87129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 с абортивным исходом»,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приказом Росстата от 30.12.2015 № 672, вводится  с отчета за 2016 год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20046" y="1204690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332" y="1567963"/>
            <a:ext cx="8876148" cy="510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Беременность с абортивным исходом в срок до 12 недель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В таблице 1000 раздела I отражаются сведения о беременности с абортивным исходом в срок до 12 недель.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графе 4 показывается общее число  беременностей с абортивным исходом в срок до 12 недель,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графах 5-9 – распределение по возрастам.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графы 4 выделяются: беременность с абортивным исходом  у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первобеременных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(графа 10), у ВИЧ-инфицированных (графа 11).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По строкам 2-9 отражаются:  внематочная беременность (строка 2),  пузырный занос (строка 3),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другие анормальные продукты зачатия (строка 4),самопроизвольный аборт (строка 5), медицинский аборт (строка 6),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другие виды аборта (строка 7), аборт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неуточненный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(строка 8), неудачная попытка аборта (строка 9).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По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подтабличной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строке 1100 отражаются осложнения, вызванные абортом, внематочной и молярной беременностью;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по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подтабличной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строке 1200 - медицинский аборт, произведенный по медицинским показаниям и  медикаментозным методом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Беременность с абортивным исходом в срок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до 22 недель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В таблице 2000 раздела I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отражаются сведения о беременности с абортивным исходом в срок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до 22 недель.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графе 4 показывается общее число  беременностей с абортивным исходом в срок 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 до 22 недель,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графах 5-9 – распределение по возрастам.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графы 4 выделяются: беременность с абортивным исходом  у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первобеременных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(графа 10),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ВИЧ-инфицированных (графа 11).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По строкам 2-8 отражаются:  внематочная беременность (строка 2), другие анормальные продукты зачатия (строка 3),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самопроизвольный аборт (строка 4), медицинский аборт (строка 5), другие виды аборта (строка 6), аборт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неуточненный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(строка 7),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неудачная попытка аборта (строка 8).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По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подтабличной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строке 2100 отражаются осложнения, вызванные абортом, внематочной и молярной беременностью;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по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подтабличной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строке 2200 - медицинский аборт, произведенный по социальным показаниям,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по </a:t>
            </a:r>
            <a:r>
              <a:rPr kumimoji="0" lang="ru-RU" sz="105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подтабличной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строке 2300 – медицинский аборт, произведенный медикаментозным методом.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 </a:t>
            </a: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Структура смертности от беременности с абортивным исходом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Структуру смертности от беременности с абортивным исходом отражают в разделе I</a:t>
            </a: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(таблица 3000).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Информацией для заполнения таблицы 3000 являются медицинские свидетельства о смерти и первичная учетная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медицинская документация (№ 066/у-02 «Статистическая карта выбывшего из стационара»,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№ 111/у «Индивидуальная карта беременной и родильницы», № 002/у «Журнал учета приема беременных, рожениц и родильниц»,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 096/у «История родов», № 010/у «Журнал записи родов в стационаре»).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8712968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57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травмах, отравлениях и некоторых других последствиях воздействия внешних причин»,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приказом Росстата от 16.05.2016 № 232, вводится  с отчета за 2016 год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20046" y="1348706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9512" y="1976204"/>
            <a:ext cx="878497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состоит из таблиц, включающих сведения о травмах, отравлениях и внешних причинах у детского населения (1000) и взрослого населения (2000),  включая население старше трудоспособного возраста (3000).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 для каждой возрастной группы содержат сведения о травмах, отравлениях и некоторых других последствиях воздействия внешних причин, классифицируемых по блокам и рубрикам МКБ-10 по характеру травмы и внешним причинам.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 травмы, отравления  и некоторые другие последствия воздействия внешних причин подлежат двойному кодированию: каждому записанному состоянию (из класса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МКБ-10) должна  соответствовать в зависимости от обстоятельств травмы или отравления внешняя причина (ХХ класс МКБ-10).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первичной медицинской документации в случае травмы или отравления должны быть указаны 2 кода МКБ-10: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 из класса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XIX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характеру травмы или отравления,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– из класса ХХ (внешние причины).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коды служат основанием для заполнения таблиц Формы.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травме (отравлению) может соответствовать только одна внешняя причина.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35496" y="692696"/>
            <a:ext cx="8999984" cy="5328592"/>
            <a:chOff x="0" y="548680"/>
            <a:chExt cx="6971306" cy="36724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48680"/>
              <a:ext cx="2347984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1760" y="764704"/>
              <a:ext cx="2158001" cy="313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692696"/>
              <a:ext cx="2399306" cy="352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983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847633"/>
              </p:ext>
            </p:extLst>
          </p:nvPr>
        </p:nvGraphicFramePr>
        <p:xfrm>
          <a:off x="251520" y="4035890"/>
          <a:ext cx="86409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188640"/>
            <a:ext cx="633670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умерших по месяцам в 2015-2016 гг.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36" y="3501008"/>
            <a:ext cx="813690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общей смертности за 2015 год и за январь-август 2016 года </a:t>
            </a:r>
          </a:p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1000  населения)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043608" y="4431162"/>
            <a:ext cx="0" cy="30313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789310" y="4318910"/>
            <a:ext cx="0" cy="522204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490666" y="4404014"/>
            <a:ext cx="0" cy="681169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211735" y="4744598"/>
            <a:ext cx="0" cy="37803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5616" y="443116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-2,9%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9055" y="4404014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-4,3%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43919" y="4621488"/>
            <a:ext cx="400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7207" y="478566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-3,6%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977187" y="4824299"/>
            <a:ext cx="8873" cy="29673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77187" y="4847669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-2,9%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4716016" y="4932018"/>
            <a:ext cx="0" cy="37803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68671" y="5019275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-3,7%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529784"/>
              </p:ext>
            </p:extLst>
          </p:nvPr>
        </p:nvGraphicFramePr>
        <p:xfrm>
          <a:off x="187894" y="527194"/>
          <a:ext cx="8856984" cy="2885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Прямая со стрелкой 28"/>
          <p:cNvCxnSpPr/>
          <p:nvPr/>
        </p:nvCxnSpPr>
        <p:spPr>
          <a:xfrm>
            <a:off x="5436096" y="5148486"/>
            <a:ext cx="8873" cy="21600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436096" y="5171856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40624" y="1196752"/>
            <a:ext cx="8507288" cy="5289451"/>
          </a:xfrm>
        </p:spPr>
        <p:txBody>
          <a:bodyPr>
            <a:normAutofit fontScale="92500" lnSpcReduction="10000"/>
          </a:bodyPr>
          <a:lstStyle/>
          <a:p>
            <a:pPr marL="1588" indent="15875"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Программа государственных гарантий бесплатного оказания гражданам медицинской помощи на 2016 год, утвержденная постановлением Правительства Российской Федерации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19 декабря 2015 г. № 1382;</a:t>
            </a:r>
          </a:p>
          <a:p>
            <a:pPr marL="1588" indent="15875" algn="just">
              <a:buFont typeface="Wingdings" pitchFamily="2" charset="2"/>
              <a:buChar char="q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5875"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Приказ Минздрава России от 23 июня 2015 г. № 361н «О внесении изменений в приказ Министерства здравоохранения и социального развития Российской Федерации от 15 мая 2012 г. № 543н «Об утверждении Положения об организации оказания первичной медико-санитарной помощи взрослому населению» (зарегистрирован в Минюсте России 07 июля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2015 г., регистрационный № 37921)</a:t>
            </a:r>
          </a:p>
          <a:p>
            <a:pPr marL="1588" indent="15875" algn="just">
              <a:buFont typeface="Wingdings" pitchFamily="2" charset="2"/>
              <a:buChar char="q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5875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5875" algn="just">
              <a:buFont typeface="Wingdings" pitchFamily="2" charset="2"/>
              <a:buChar char="q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Приказ Минздрава России от 27 февраля 2016 г. № 132н (зарегистрирован в Минюсте России 22 марта 2016 г., регистрационный № 41485) «О  Требованиях к размещению медицинских организаций государственной системы здравоохранения и муниципальной системы здравоохранения исходя из потребностей населения»;</a:t>
            </a:r>
          </a:p>
          <a:p>
            <a:pPr marL="1588" indent="15875" algn="just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5875" algn="just"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Приказ Минздрава России от 8 июня 2016 г. № 358 «Об утверждении методических рекомендаций по развитию сети медицинских организаций государственной системы здравоохранения и муниципальной системы здравоохранения»</a:t>
            </a:r>
          </a:p>
          <a:p>
            <a:pPr marL="1588" indent="15875" algn="just">
              <a:buFont typeface="Wingdings" pitchFamily="2" charset="2"/>
              <a:buChar char="q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5875" algn="just">
              <a:buFont typeface="Wingdings" pitchFamily="2" charset="2"/>
              <a:buChar char="q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5875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30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568952" cy="43204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акты, определяющие доступность медицинской помощи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ПФ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42932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1925" y="6381328"/>
            <a:ext cx="2133600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31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182142"/>
            <a:ext cx="8640960" cy="5825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Картографический анализ доступности медицинской помощи с использованием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геоинформационной системы Минздрава России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01208"/>
            <a:ext cx="2376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Перечень населенных пунктов анализируемого субъекта Российской Федерации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5229200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Медицинские организации (структурные подразделения медицинских организаций) анализируемого субъекта Российской Федерации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5157192"/>
            <a:ext cx="237626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Медицинские организации (структурные подразделения медицинских организаций) граничащего субъекта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755576" y="3933056"/>
            <a:ext cx="0" cy="1368152"/>
          </a:xfrm>
          <a:prstGeom prst="straightConnector1">
            <a:avLst/>
          </a:prstGeom>
          <a:ln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4355976" y="3933056"/>
            <a:ext cx="0" cy="1368152"/>
          </a:xfrm>
          <a:prstGeom prst="straightConnector1">
            <a:avLst/>
          </a:prstGeom>
          <a:ln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444208" y="3284984"/>
            <a:ext cx="0" cy="1944216"/>
          </a:xfrm>
          <a:prstGeom prst="straightConnector1">
            <a:avLst/>
          </a:prstGeom>
          <a:ln cmpd="sng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8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32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инфраструктуры здравоохранения субъекта Российской Федерации с использованием геоинформационной системы Минздрава России (на примере Оренбургской области)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76470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/>
                <a:ea typeface="Times New Roman"/>
              </a:rPr>
              <a:t>Доступность медицинских организаций, оказывающих первичную медико-санитарную помощь (пример)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153" y="5958880"/>
            <a:ext cx="719931" cy="1440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5856980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транспортная доступность до медицинской 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153" y="6210932"/>
            <a:ext cx="719931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6109032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вне зоны транспортной доступности до медицинской 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153" y="5733256"/>
            <a:ext cx="719931" cy="1440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63688" y="563135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шаговая доступность до медицинской организации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ПФО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5826"/>
            <a:ext cx="9144000" cy="43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33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0"/>
            <a:ext cx="9144000" cy="57606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инфраструктуры здравоохранения субъекта Российской Федерации использованием геоинформационной системы Минздрава России (на примере Оренбургской области)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/>
                <a:ea typeface="Times New Roman"/>
              </a:rPr>
              <a:t>Доступность медицинских организаций, оказывающих специализированную </a:t>
            </a:r>
            <a:br>
              <a:rPr lang="ru-RU" sz="1400" b="1" dirty="0" smtClean="0">
                <a:latin typeface="Times New Roman"/>
                <a:ea typeface="Times New Roman"/>
              </a:rPr>
            </a:br>
            <a:r>
              <a:rPr lang="ru-RU" sz="1400" b="1" dirty="0" smtClean="0">
                <a:latin typeface="Times New Roman"/>
                <a:ea typeface="Times New Roman"/>
              </a:rPr>
              <a:t>медицинскую помощь и скорую медицинскую помощь (пример)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5661248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Возможность выбора медицинской организации в зависимости от профиля медицинской помощи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733256"/>
            <a:ext cx="516350" cy="432048"/>
          </a:xfrm>
          <a:prstGeom prst="rect">
            <a:avLst/>
          </a:prstGeom>
        </p:spPr>
      </p:pic>
      <p:pic>
        <p:nvPicPr>
          <p:cNvPr id="9" name="Рисунок 8" descr="ПФО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9542"/>
            <a:ext cx="9144000" cy="425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3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1925" y="6381328"/>
            <a:ext cx="2133600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34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82142"/>
            <a:ext cx="9144000" cy="6545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оценки количества населенных пунктов и численности населения в субъектах ПФО с использованием геоинформационной системы Минздрава России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75791"/>
              </p:ext>
            </p:extLst>
          </p:nvPr>
        </p:nvGraphicFramePr>
        <p:xfrm>
          <a:off x="323529" y="908720"/>
          <a:ext cx="8496946" cy="5782564"/>
        </p:xfrm>
        <a:graphic>
          <a:graphicData uri="http://schemas.openxmlformats.org/drawingml/2006/table">
            <a:tbl>
              <a:tblPr/>
              <a:tblGrid>
                <a:gridCol w="1106509"/>
                <a:gridCol w="981723"/>
                <a:gridCol w="607014"/>
                <a:gridCol w="358868"/>
                <a:gridCol w="441108"/>
                <a:gridCol w="493443"/>
                <a:gridCol w="493443"/>
                <a:gridCol w="485966"/>
                <a:gridCol w="508398"/>
                <a:gridCol w="545778"/>
                <a:gridCol w="543908"/>
                <a:gridCol w="508398"/>
                <a:gridCol w="530828"/>
                <a:gridCol w="532694"/>
                <a:gridCol w="358868"/>
              </a:tblGrid>
              <a:tr h="5760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округ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 Российской Федерации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населенных пунктов в зависимости от численности проживающего населения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 населения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1-100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101-300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301-1000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1001-2000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2001-5000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5001-10000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10001-20000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20001-50000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50001-100000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100001-250000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свыше 250000 чел.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2818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Приволжский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федеральный округ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Башкортостан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Марий Эл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Мордовия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Татарстан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Удмуртская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Чувашская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Пермский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Кировская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ижегородская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Оренбургская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Пензенская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Самарская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268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Саратовская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818">
                <a:tc v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Ульяновская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4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1925" y="6381328"/>
            <a:ext cx="2133600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35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82142"/>
            <a:ext cx="9144000" cy="6545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оценки доступности первичной медико-санитарной помощи в субъектах ПФО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использованием геоинформационной системы Минздрава России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129154"/>
              </p:ext>
            </p:extLst>
          </p:nvPr>
        </p:nvGraphicFramePr>
        <p:xfrm>
          <a:off x="395536" y="836712"/>
          <a:ext cx="8496941" cy="5704862"/>
        </p:xfrm>
        <a:graphic>
          <a:graphicData uri="http://schemas.openxmlformats.org/drawingml/2006/table">
            <a:tbl>
              <a:tblPr/>
              <a:tblGrid>
                <a:gridCol w="1008112"/>
                <a:gridCol w="720077"/>
                <a:gridCol w="813260"/>
                <a:gridCol w="842927"/>
                <a:gridCol w="651034"/>
                <a:gridCol w="573099"/>
                <a:gridCol w="648072"/>
                <a:gridCol w="576064"/>
                <a:gridCol w="504056"/>
                <a:gridCol w="504056"/>
                <a:gridCol w="504056"/>
                <a:gridCol w="537110"/>
                <a:gridCol w="615018"/>
              </a:tblGrid>
              <a:tr h="1296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Плотность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населения</a:t>
                      </a:r>
                    </a:p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(чел/км²)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Численность населения (чел.)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населенных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пунктов, находящихся вне зоны оказания ПМСП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 до 100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101 до 300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301 до 1000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1001 до 2000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2001 до 5000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5001 до 10000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10001 до 20000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20001 до 50000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Башкортостан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28,48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4 071 064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Марий Эл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685 865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Мордовия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807 453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Татарстан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57,02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3 868 730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Удмуртская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36,07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1 517 164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Чувашская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67,42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1 236 628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Пермский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2 634 409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Кировская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1 297 474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ижегородская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42,55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3 260 267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Оренбургская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1 994 762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Пензенская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1 348 703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Самарская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59,85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3 205 975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Саратовская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24,57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2 487 529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5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Ульяновская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33,82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1 257 621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-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9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1925" y="6381328"/>
            <a:ext cx="2133600" cy="365125"/>
          </a:xfrm>
        </p:spPr>
        <p:txBody>
          <a:bodyPr/>
          <a:lstStyle/>
          <a:p>
            <a:pPr>
              <a:defRPr/>
            </a:pPr>
            <a:fld id="{BC47A23A-E848-4C12-B43F-23E0FF133193}" type="slidenum"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36</a:t>
            </a:fld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188" y="0"/>
            <a:ext cx="1439862" cy="1889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82142"/>
            <a:ext cx="9144000" cy="72657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Результаты оценки доступности специализированной медицинской помощи в субъектах ПФО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использованием геоинформационной системы Минздрава России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78648"/>
              </p:ext>
            </p:extLst>
          </p:nvPr>
        </p:nvGraphicFramePr>
        <p:xfrm>
          <a:off x="467544" y="980728"/>
          <a:ext cx="8352928" cy="5433388"/>
        </p:xfrm>
        <a:graphic>
          <a:graphicData uri="http://schemas.openxmlformats.org/drawingml/2006/table">
            <a:tbl>
              <a:tblPr/>
              <a:tblGrid>
                <a:gridCol w="936104"/>
                <a:gridCol w="1368152"/>
                <a:gridCol w="697012"/>
                <a:gridCol w="687439"/>
                <a:gridCol w="777370"/>
                <a:gridCol w="690996"/>
                <a:gridCol w="604621"/>
                <a:gridCol w="604621"/>
                <a:gridCol w="604621"/>
                <a:gridCol w="644270"/>
                <a:gridCol w="737722"/>
              </a:tblGrid>
              <a:tr h="105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Российской Федерации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населенных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пунктов, находящихся вне зоны оказания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специализированной мед. помощи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без населения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101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301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1001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2001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5001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10001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20001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50000 человек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Башкортостан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4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Марий Эл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7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Мордовия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  <a:endParaRPr lang="ru-RU" sz="1100" b="0" i="0" u="none" strike="noStrike" kern="1200" dirty="0" smtClean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Республика Татарстан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Удмуртская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Чувашская Республика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Пермский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край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Кировская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H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ижегородская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Оренбургская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Пензенская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7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Самарская 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Саратовская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Ульяновская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346" marR="4346" marT="43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9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ФО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7943584" cy="3749184"/>
          </a:xfrm>
          <a:prstGeom prst="rect">
            <a:avLst/>
          </a:prstGeom>
        </p:spPr>
      </p:pic>
      <p:sp>
        <p:nvSpPr>
          <p:cNvPr id="75779" name="Прямоугольник 4"/>
          <p:cNvSpPr>
            <a:spLocks noChangeArrowheads="1"/>
          </p:cNvSpPr>
          <p:nvPr/>
        </p:nvSpPr>
        <p:spPr bwMode="auto">
          <a:xfrm>
            <a:off x="468313" y="-7938"/>
            <a:ext cx="1428750" cy="142876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104775"/>
            <a:ext cx="8642350" cy="215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2657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обеспечению доступности медицинской помощи в населенных пунктах, находящихся вне зоны медицинского обслуживания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92" y="4797152"/>
            <a:ext cx="907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Дорожная карта должны содержать следующие разделы: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Организационно-управленческие мероприятия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(организация работы мобильных медицинских бригад,  укрепление кадрового потенциала, организация телемедицинских консультаций и т.д.);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(строительство (ремонт) объектов здравоохранения, приобретение медицинского оборудования, автотранспорта и т.д.);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Градостроительные и инфраструктурные мероприятия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(организация движения муниципального автотранспорта, улучшение качества дорожного покрытия, строительство жилья для медицинских работников и т.д.);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Нормативно-правовые мероприятия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(заключение межрегиональных соглашения об оказании медицинской помощи, создание межведомственных рабочих групп и т.д.);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Иные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6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548677"/>
          <a:ext cx="9036496" cy="630932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62046"/>
                <a:gridCol w="7062281"/>
                <a:gridCol w="576064"/>
                <a:gridCol w="504056"/>
                <a:gridCol w="432049"/>
              </a:tblGrid>
              <a:tr h="1688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Субъект Российской Федерации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6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/>
                        <a:t>№</a:t>
                      </a:r>
                      <a:r>
                        <a:rPr lang="ru-RU" sz="800" u="none" strike="noStrike" dirty="0" err="1"/>
                        <a:t>п</a:t>
                      </a:r>
                      <a:r>
                        <a:rPr lang="ru-RU" sz="800" u="none" strike="noStrike" dirty="0"/>
                        <a:t>/</a:t>
                      </a:r>
                      <a:r>
                        <a:rPr lang="ru-RU" sz="800" u="none" strike="noStrike" dirty="0" err="1"/>
                        <a:t>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</a:tr>
              <a:tr h="459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домовых хозяйств, организованных в населенных пунктах с численностью проживающего населения </a:t>
                      </a:r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до 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100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312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домовых хозяйств, обеспеченных средствами коммуникации и связи, в т.ч.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208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2.1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спутниковой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4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</a:t>
                      </a:r>
                      <a:r>
                        <a:rPr lang="ru-RU" sz="13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телемедицинских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консультаций для жителей населенных пунктов, находящихся вне зоны медицинского обслуживания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4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здравоохранения, построенных в населенных пунктах, находящихся вне зоны медицинского обслуживания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4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 здравоохранения, отремонтированных (переоборудованных) в населенных пунктах, находящихся вне зоны медицинского обслуживания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4667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приобретенного санитарного автотранспорта для обслуживания населения, проживающего в населенных пунктах, находящихся вне зоны медицинского обслуживания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616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маршрутов муниципального автотранспорта, организованных в целях обеспечения транспортной доступности до медицинских организаций для жителей населенных пунктов, находящихся вне зоны медицинского обслуживания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523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пациентов, получивших медицинскую помощь в граничащих субъектах Российской Федерации в рамках межрегиональных соглашений об оказании медицинской помощи, в т.ч.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208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8.1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в плановой форме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208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8.2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 экстренной форме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2081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населенных пунктов без населения*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b"/>
                </a:tc>
              </a:tr>
              <a:tr h="445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населенных пунктов, находящихся вне зоны обслуживания медицинскими организациями, оказывающими первичную медико-санитарную помощь**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населенных пунктов, находящихся вне зоны обслуживания медицинскими организациями, оказывающими медицинскую помощь в экстренной форме***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1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/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859" marR="3859" marT="38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населенных пунктов, находящихся вне зоны обслуживания медицинскими организациями, оказывающими медицинскую помощь в неотложной форме***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единиц</a:t>
                      </a:r>
                      <a:endParaRPr lang="ru-RU" sz="105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59" marR="3859" marT="38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Форма отчета об исполнении мероприятий («дорожной карты») по обеспечению доступности медицинской помощи в населенных пунктах, находящихся вне зоны медицинского обслуживания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54260"/>
              </p:ext>
            </p:extLst>
          </p:nvPr>
        </p:nvGraphicFramePr>
        <p:xfrm>
          <a:off x="179512" y="764704"/>
          <a:ext cx="8786258" cy="5776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378"/>
                <a:gridCol w="7920880"/>
              </a:tblGrid>
              <a:tr h="268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70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организации медицинской помощи новорожденным и женщинам в период беременности и после родов, предусматривающее, в том числе развитие сети перинатальных центров</a:t>
                      </a:r>
                      <a:r>
                        <a:rPr lang="ru-RU" sz="1400" b="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Российской Федерации</a:t>
                      </a:r>
                    </a:p>
                    <a:p>
                      <a:pPr algn="l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55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своевременности оказания экстренной медицинской помощи гражданам, проживающим в труднодоступных районах Российской Федерации</a:t>
                      </a:r>
                    </a:p>
                    <a:p>
                      <a:pPr algn="l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доступности и качества оказываемой гражданам первичной медико-санитарной помощи путем обеспечения отрасли квалифицированными медицинскими специалистами</a:t>
                      </a:r>
                    </a:p>
                    <a:p>
                      <a:pPr algn="l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(«Новые кадры для современного здравоохранения»)</a:t>
                      </a:r>
                    </a:p>
                    <a:p>
                      <a:pPr algn="l"/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12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процессов организации медицинской помощи </a:t>
                      </a:r>
                      <a:b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основе внедрения информационных технологий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6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доступности для населения Российской Федерации современных и качественных лекарственных препаратов: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совершенствование системы контроля за осуществлением закупок лекарственных препаратов для государственных и муниципальных нужд на территории Российской Федерации;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внедрение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</a:t>
                      </a:r>
                      <a:b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недоброкачественных препаратов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10" marR="1110" marT="11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116632"/>
            <a:ext cx="797110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algn="ctr"/>
            <a:r>
              <a:rPr lang="ru-RU" sz="1400" b="1" dirty="0" smtClean="0">
                <a:latin typeface="Georgia" panose="02040502050405020303" pitchFamily="18" charset="0"/>
              </a:rPr>
              <a:t>Приоритетные  проекты </a:t>
            </a:r>
            <a:r>
              <a:rPr lang="ru-RU" sz="1400" b="1" dirty="0">
                <a:latin typeface="Georgia" panose="02040502050405020303" pitchFamily="18" charset="0"/>
              </a:rPr>
              <a:t>по </a:t>
            </a:r>
            <a:r>
              <a:rPr lang="ru-RU" sz="1400" b="1" dirty="0" smtClean="0">
                <a:latin typeface="Georgia" panose="02040502050405020303" pitchFamily="18" charset="0"/>
              </a:rPr>
              <a:t>направлению  </a:t>
            </a:r>
            <a:r>
              <a:rPr lang="ru-RU" sz="1400" b="1" dirty="0">
                <a:latin typeface="Georgia" panose="02040502050405020303" pitchFamily="18" charset="0"/>
              </a:rPr>
              <a:t>стратегического развития Российской Федерации «Здравоохранение</a:t>
            </a:r>
            <a:r>
              <a:rPr lang="ru-RU" sz="1400" b="1" dirty="0" smtClean="0">
                <a:latin typeface="Georgia" panose="02040502050405020303" pitchFamily="18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2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79512" y="692696"/>
            <a:ext cx="8740875" cy="360363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структурных преобразований системы оказания медицинской помощи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55576" y="0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5764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228" name="Прямоугольник 15"/>
          <p:cNvSpPr>
            <a:spLocks noChangeArrowheads="1"/>
          </p:cNvSpPr>
          <p:nvPr/>
        </p:nvSpPr>
        <p:spPr bwMode="auto">
          <a:xfrm>
            <a:off x="265113" y="115889"/>
            <a:ext cx="8627368" cy="5048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2" tIns="47891" rIns="95782" bIns="47891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Arial" charset="0"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Распоряжение Правительства Российской Федерации («дорожная карта»)</a:t>
            </a:r>
            <a:b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28 декабря 2012 г. № 2599-р </a:t>
            </a:r>
            <a:endParaRPr lang="ru-RU" altLang="ru-RU" sz="20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899275" y="6308725"/>
            <a:ext cx="2133600" cy="365125"/>
          </a:xfrm>
        </p:spPr>
        <p:txBody>
          <a:bodyPr/>
          <a:lstStyle/>
          <a:p>
            <a:pPr>
              <a:defRPr/>
            </a:pPr>
            <a:fld id="{F5A604C7-1861-4018-B6F6-CB7531CB11C0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82638"/>
              </p:ext>
            </p:extLst>
          </p:nvPr>
        </p:nvGraphicFramePr>
        <p:xfrm>
          <a:off x="323528" y="1052737"/>
          <a:ext cx="8589268" cy="259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53"/>
                <a:gridCol w="1376962"/>
                <a:gridCol w="881935"/>
                <a:gridCol w="872347"/>
                <a:gridCol w="982956"/>
                <a:gridCol w="1038263"/>
                <a:gridCol w="1132652"/>
              </a:tblGrid>
              <a:tr h="1016508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</a:tr>
              <a:tr h="734554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дней работы койки в году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дней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329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332,1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331,5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</a:tr>
              <a:tr h="841224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длительность лечения больного в стационаре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marL="0" marR="0" indent="0" algn="ctr" defTabSz="957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57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дней</a:t>
                      </a:r>
                    </a:p>
                    <a:p>
                      <a:pPr algn="ctr"/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</a:tr>
            </a:tbl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0" y="3717032"/>
            <a:ext cx="8740875" cy="360363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9576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показателей в 2011-2015 гг.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482638"/>
              </p:ext>
            </p:extLst>
          </p:nvPr>
        </p:nvGraphicFramePr>
        <p:xfrm>
          <a:off x="323528" y="4149080"/>
          <a:ext cx="858926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53"/>
                <a:gridCol w="1376962"/>
                <a:gridCol w="881935"/>
                <a:gridCol w="872347"/>
                <a:gridCol w="982956"/>
                <a:gridCol w="1038263"/>
                <a:gridCol w="1132652"/>
              </a:tblGrid>
              <a:tr h="960036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целевого показателя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</a:tr>
              <a:tr h="693746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дней работы койки в году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дней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59" marB="45659" anchor="ctr" horzOverflow="overflow"/>
                </a:tc>
              </a:tr>
              <a:tr h="794490">
                <a:tc>
                  <a:txBody>
                    <a:bodyPr/>
                    <a:lstStyle/>
                    <a:p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Средняя длительность лечения больного в стационаре</a:t>
                      </a:r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/>
                    <a:p>
                      <a:pPr marL="0" marR="0" indent="0" algn="ctr" defTabSz="957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u="none" strike="noStrike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576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дней</a:t>
                      </a:r>
                    </a:p>
                    <a:p>
                      <a:pPr algn="ctr"/>
                      <a:endParaRPr lang="ru-RU" sz="1400" b="1" i="0" u="none" strike="noStrike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84410" marR="84410" marT="45643" marB="45643" anchor="ctr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91441" marR="91441" marT="45595" marB="45595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595" marB="455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595" marB="455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595" marB="455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595" marB="45595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83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8626"/>
            <a:ext cx="797110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проектов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направлению стратегического развития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«Здравоохранение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115601"/>
              </p:ext>
            </p:extLst>
          </p:nvPr>
        </p:nvGraphicFramePr>
        <p:xfrm>
          <a:off x="107504" y="620688"/>
          <a:ext cx="8928992" cy="6048671"/>
        </p:xfrm>
        <a:graphic>
          <a:graphicData uri="http://schemas.openxmlformats.org/drawingml/2006/table">
            <a:tbl>
              <a:tblPr/>
              <a:tblGrid>
                <a:gridCol w="503260"/>
                <a:gridCol w="1480745"/>
                <a:gridCol w="1040331"/>
                <a:gridCol w="2448272"/>
                <a:gridCol w="545219"/>
                <a:gridCol w="596171"/>
                <a:gridCol w="565199"/>
                <a:gridCol w="689078"/>
                <a:gridCol w="539860"/>
                <a:gridCol w="520857"/>
              </a:tblGrid>
              <a:tr h="1941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проекта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Показатель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4078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Совершенствование организации медицинской помощи новорожденным и женщинам в период беременности и после родов, предусматривающее, в том числе развитие сети перинатальных центров в Российской Федерации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Младенческая смертность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(на 1000 родившихся живыми)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6,1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5,8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5,4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5,2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9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аналитический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пациенток, получивших высококвалифицированную медицинскую помощь в современных перинатальных центрах (в тыс.)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187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359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387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своевременности оказания экстренной медицинской помощи гражданам, проживающим в труднодоступных районах Российской Федерации</a:t>
                      </a:r>
                    </a:p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лиц, госпитализированных по экстренным показаниям в течение первых суток при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жизнеугрожающих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сердечно-сосудистых заболеваниях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(%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 поступивших с данными заболеваниями)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67,1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77,0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3875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Повышение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доступности и качества оказываемой гражданам первичной медико-санитарной помощи 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путем обеспечения отрасли квалифицированными медицинскими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специалистами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(«Новые кадры для современного здравоохранения»)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Укомплектованность должностей врачей участковой службы (врачей - терапевтов участковых, врачей - педиатров участковых,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ВОП (%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(число врачей (физических лиц) к числу штатных должностей, нарастающим итогом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77,1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86,0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91,2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94,2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4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врачей допущенных к профессиональной деятельности через процедуру аккредитации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1,1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6,3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12,3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96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аналитический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разработанных интерактивных образовательных модулей с одновременной постоянной актуализацией их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контента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(единиц)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443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2000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4000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5000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6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аналитический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врачей, получающих непрерывное дополнительное профессиональное образование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0553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аналитический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лиц, получивших образование в рамках «целевого» обучения, трудоустроившихся в медицинские и фармацевтические организации согласно условиям целевого договора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 от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 количества лиц, получивших образование в рамках «целевого» обучения, нарастающим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итогом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6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16632"/>
            <a:ext cx="797110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algn="ctr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1400" b="1" dirty="0" smtClean="0">
                <a:latin typeface="Georgia" panose="02040502050405020303" pitchFamily="18" charset="0"/>
              </a:rPr>
              <a:t>приоритетных проектов </a:t>
            </a:r>
            <a:r>
              <a:rPr lang="ru-RU" sz="1400" b="1" dirty="0">
                <a:latin typeface="Georgia" panose="02040502050405020303" pitchFamily="18" charset="0"/>
              </a:rPr>
              <a:t>по направлению стратегического развития Российской Федерации «Здравоохранение</a:t>
            </a:r>
            <a:r>
              <a:rPr lang="ru-RU" sz="1400" b="1" dirty="0" smtClean="0">
                <a:latin typeface="Georgia" panose="02040502050405020303" pitchFamily="18" charset="0"/>
              </a:rPr>
              <a:t>» (</a:t>
            </a:r>
            <a:r>
              <a:rPr lang="en-US" sz="1400" b="1" dirty="0" smtClean="0">
                <a:latin typeface="Georgia" panose="02040502050405020303" pitchFamily="18" charset="0"/>
              </a:rPr>
              <a:t>II</a:t>
            </a:r>
            <a:r>
              <a:rPr lang="ru-RU" sz="1400" b="1" dirty="0" smtClean="0">
                <a:latin typeface="Georgia" panose="02040502050405020303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73959"/>
              </p:ext>
            </p:extLst>
          </p:nvPr>
        </p:nvGraphicFramePr>
        <p:xfrm>
          <a:off x="251519" y="764704"/>
          <a:ext cx="8712968" cy="5688633"/>
        </p:xfrm>
        <a:graphic>
          <a:graphicData uri="http://schemas.openxmlformats.org/drawingml/2006/table">
            <a:tbl>
              <a:tblPr/>
              <a:tblGrid>
                <a:gridCol w="288033"/>
                <a:gridCol w="1080120"/>
                <a:gridCol w="1152128"/>
                <a:gridCol w="2770210"/>
                <a:gridCol w="581745"/>
                <a:gridCol w="581745"/>
                <a:gridCol w="551525"/>
                <a:gridCol w="672407"/>
                <a:gridCol w="531000"/>
                <a:gridCol w="504055"/>
              </a:tblGrid>
              <a:tr h="1801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проекта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Показатель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2020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2025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64816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Совершенствование процессов организации медицинской помощи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 основе внедрения информационных технологий 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граждан, использующих (не менее 1 раза в год) Личный кабинет пациента «Мое здоровье»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Едином портале государственных услуг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(%)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8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электронных услуг и (или)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сервисов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сфере здравоохранения, доступных в Личном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кабинете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пациента «Мое здоровье»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Едином портале государственных услуг (штук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)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722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аналитический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государственных медицинских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организаций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 их структурных подразделений (за исключением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ФАП, ФП,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офисов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ВОП),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внедривших медицинские информационные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системы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подключенных к компонентам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ЕГИСЗ,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участвующих в электронном медицинском документообороте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субъекта</a:t>
                      </a: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Российской Федерации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(%)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611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аналитический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рабочих мест врачей, оснащенных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компьютерным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оборудованием, в медицинских организациях, внедривших медицинские информационные системы, подключенных к компонентам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ЕГИСЗ,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участвующих в электронном медицинском документообороте субъекта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Российской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Федерации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(%)</a:t>
                      </a:r>
                    </a:p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52,0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875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аналитический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обращений граждан к врачам с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целью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получения медицинских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документов</a:t>
                      </a:r>
                      <a:b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млн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обращений)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24,1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18,0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8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16632"/>
            <a:ext cx="797110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algn="ctr"/>
            <a:r>
              <a:rPr lang="ru-RU" sz="1400" b="1" dirty="0" smtClean="0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Индикаторы </a:t>
            </a:r>
            <a:r>
              <a:rPr lang="ru-RU" sz="1400" b="1" dirty="0" smtClean="0">
                <a:latin typeface="Georgia" panose="02040502050405020303" pitchFamily="18" charset="0"/>
              </a:rPr>
              <a:t>приоритетных проектов </a:t>
            </a:r>
            <a:r>
              <a:rPr lang="ru-RU" sz="1400" b="1" dirty="0">
                <a:latin typeface="Georgia" panose="02040502050405020303" pitchFamily="18" charset="0"/>
              </a:rPr>
              <a:t>по направлению стратегического развития Российской Федерации «Здравоохранение</a:t>
            </a:r>
            <a:r>
              <a:rPr lang="ru-RU" sz="1400" b="1" dirty="0" smtClean="0">
                <a:latin typeface="Georgia" panose="02040502050405020303" pitchFamily="18" charset="0"/>
              </a:rPr>
              <a:t>» (</a:t>
            </a:r>
            <a:r>
              <a:rPr lang="en-US" sz="1400" b="1" dirty="0" smtClean="0">
                <a:latin typeface="Georgia" panose="02040502050405020303" pitchFamily="18" charset="0"/>
              </a:rPr>
              <a:t>III</a:t>
            </a:r>
            <a:r>
              <a:rPr lang="ru-RU" sz="1400" b="1" dirty="0" smtClean="0">
                <a:latin typeface="Georgia" panose="02040502050405020303" pitchFamily="18" charset="0"/>
              </a:rPr>
              <a:t>)</a:t>
            </a:r>
            <a:endParaRPr lang="ru-RU" sz="1400" b="1" dirty="0">
              <a:solidFill>
                <a:schemeClr val="tx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81347"/>
              </p:ext>
            </p:extLst>
          </p:nvPr>
        </p:nvGraphicFramePr>
        <p:xfrm>
          <a:off x="179514" y="764704"/>
          <a:ext cx="8496941" cy="5544123"/>
        </p:xfrm>
        <a:graphic>
          <a:graphicData uri="http://schemas.openxmlformats.org/drawingml/2006/table">
            <a:tbl>
              <a:tblPr/>
              <a:tblGrid>
                <a:gridCol w="478908"/>
                <a:gridCol w="1409097"/>
                <a:gridCol w="848297"/>
                <a:gridCol w="1440160"/>
                <a:gridCol w="576064"/>
                <a:gridCol w="1008112"/>
                <a:gridCol w="648072"/>
                <a:gridCol w="720080"/>
                <a:gridCol w="864096"/>
                <a:gridCol w="504055"/>
              </a:tblGrid>
              <a:tr h="1794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проекта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Показатель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Значение показателя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1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2019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2020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 г. 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1903149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Совершенствование системы контроля за осуществлением закупок лекарственных препаратов для государственных и муниципальных нужд на территории Российской Федерации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Разброс (диапазон) цен контракта при осуществлении закупок лекарственных препаратов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(%)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35,0- 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25,0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3149">
                <a:tc v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Внедрение автоматизированной системы мониторинга движения лекарственных препаратов от производителя до конечного потребителя для защиты населения от фальсифицированных лекарственных препаратов и оперативного выведения из оборота контрафактных и недоброкачественных препаратов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индивидуальной маркировкой лекарственных препаратов МНН </a:t>
                      </a:r>
                      <a:b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(%)</a:t>
                      </a:r>
                      <a:endParaRPr lang="ru-RU" sz="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 по программе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нозологий»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рамках проведения эксперимента)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 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ЖНВЛП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ЖНВЛП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 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 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06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основной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проверки неограниченным кругом потребителей (граждан) легальности лекарственных препаратов, </a:t>
                      </a:r>
                      <a:b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находящихся в обороте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20,0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 по программе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 нозологий»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рамках проведения эксперимента)</a:t>
                      </a: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50,0 </a:t>
                      </a:r>
                      <a:b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ЖНВЛП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ЖНВЛП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 </a:t>
                      </a:r>
                      <a:b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 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все ЛП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86" marR="4986" marT="4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8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01638" y="981075"/>
            <a:ext cx="8424862" cy="4287838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KakorinaEP@rosminzdrav.ru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5779" name="Прямоугольник 4"/>
          <p:cNvSpPr>
            <a:spLocks noChangeArrowheads="1"/>
          </p:cNvSpPr>
          <p:nvPr/>
        </p:nvSpPr>
        <p:spPr bwMode="auto">
          <a:xfrm>
            <a:off x="468313" y="-7938"/>
            <a:ext cx="1428750" cy="142876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en-US" sz="1900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84213" y="2565400"/>
            <a:ext cx="1587" cy="2663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0825" y="104775"/>
            <a:ext cx="8642350" cy="215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64062" y="1780754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220486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1001 «Кабинеты, отделения, подразделения» добавлены строки: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23527" y="2708918"/>
          <a:ext cx="8568953" cy="3312373"/>
        </p:xfrm>
        <a:graphic>
          <a:graphicData uri="http://schemas.openxmlformats.org/drawingml/2006/table">
            <a:tbl>
              <a:tblPr/>
              <a:tblGrid>
                <a:gridCol w="4310075"/>
                <a:gridCol w="781358"/>
                <a:gridCol w="1335084"/>
                <a:gridCol w="1227962"/>
                <a:gridCol w="914474"/>
              </a:tblGrid>
              <a:tr h="69007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b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Наличие подразделений,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отделов,  отделений, кабинетов </a:t>
                      </a:r>
                      <a:b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(нет – 0, 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есть - 1)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подразделений,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отделов,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отделений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Число кабинетов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1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2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Лаборатории, всего – из них: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2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патолого-анатомические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34.7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28"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из них централизованные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34.7.1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19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Патолого-анатомические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из них: централизованные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84.1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в составе: </a:t>
                      </a:r>
                      <a:endParaRPr lang="ru-RU" sz="1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000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патолого-анатомических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бюро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84.2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бюро </a:t>
                      </a: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судебно-медицинской экспертизы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84.3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821" marR="42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Трансфузиологические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971600" y="6320353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1050 включены сведения о численности детского населения в возрасте 0-4 года, 5-9 лет, 10-14 лет.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03848" y="523330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64062" y="1603077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198884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2120 «Медицинская помощь, оказанная бригадами скорой медицинской помощи при выездах»: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497" y="2420886"/>
          <a:ext cx="9001000" cy="4248473"/>
        </p:xfrm>
        <a:graphic>
          <a:graphicData uri="http://schemas.openxmlformats.org/drawingml/2006/table">
            <a:tbl>
              <a:tblPr/>
              <a:tblGrid>
                <a:gridCol w="2359599"/>
                <a:gridCol w="324210"/>
                <a:gridCol w="614104"/>
                <a:gridCol w="877824"/>
                <a:gridCol w="877824"/>
                <a:gridCol w="789917"/>
                <a:gridCol w="526200"/>
                <a:gridCol w="877824"/>
                <a:gridCol w="877824"/>
                <a:gridCol w="875674"/>
              </a:tblGrid>
              <a:tr h="13799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стро-ки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госпитали-зированных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(из гр. 3)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оказание скорой медицинской помощи по поводу: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Медицинская эвакуация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травм, отравлений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внезапных заболеваний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и состояний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родов и патологии беремен-ности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6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межболь-ничная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беременных, рожениц и родильниц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970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Выполнено выездов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7">
                <a:tc>
                  <a:txBody>
                    <a:bodyPr/>
                    <a:lstStyle/>
                    <a:p>
                      <a:pPr marL="20891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к детям 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Число лиц, которым оказана медицинская помощь при выездах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7">
                <a:tc>
                  <a:txBody>
                    <a:bodyPr/>
                    <a:lstStyle/>
                    <a:p>
                      <a:pPr marL="20891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 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    в сельских населенных  пунктах 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0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Число лиц, умерших в автомобиле</a:t>
                      </a: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скорой медицинской помощи </a:t>
                      </a:r>
                    </a:p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(из стр. 3)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7">
                <a:tc>
                  <a:txBody>
                    <a:bodyPr/>
                    <a:lstStyle/>
                    <a:p>
                      <a:pPr indent="20891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marL="11874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детей 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7">
                <a:tc>
                  <a:txBody>
                    <a:bodyPr/>
                    <a:lstStyle/>
                    <a:p>
                      <a:pPr indent="299085"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из них: </a:t>
                      </a:r>
                    </a:p>
                    <a:p>
                      <a:pPr marL="20891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возрасте до 1 года 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88">
                <a:tc>
                  <a:txBody>
                    <a:bodyPr/>
                    <a:lstStyle/>
                    <a:p>
                      <a:pPr marL="11874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женщин в возрасте 55 лет и старше 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988">
                <a:tc>
                  <a:txBody>
                    <a:bodyPr/>
                    <a:lstStyle/>
                    <a:p>
                      <a:pPr marL="118745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мужчин в возрасте 60 лет и старше </a:t>
                      </a:r>
                    </a:p>
                  </a:txBody>
                  <a:tcPr marL="48392" marR="483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278430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15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64062" y="1708746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99592" y="2132856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2200 «Сведения о деятельности бригад скорой медицинской»: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2636912"/>
          <a:ext cx="8640960" cy="3960437"/>
        </p:xfrm>
        <a:graphic>
          <a:graphicData uri="http://schemas.openxmlformats.org/drawingml/2006/table">
            <a:tbl>
              <a:tblPr/>
              <a:tblGrid>
                <a:gridCol w="4059144"/>
                <a:gridCol w="498084"/>
                <a:gridCol w="1095226"/>
                <a:gridCol w="1494253"/>
                <a:gridCol w="1494253"/>
              </a:tblGrid>
              <a:tr h="565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 и профиль бригад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выездных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бригад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крулосуточных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лиц, которым оказана помощь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бригадами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Общепрофильные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в том числе: врачебные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85">
                <a:tc>
                  <a:txBody>
                    <a:bodyPr/>
                    <a:lstStyle/>
                    <a:p>
                      <a:pPr marL="18034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из них:  для оказания медицинской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помощи детскому населению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фельдшерские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Специализированные, всего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в том числе: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анестезиологии-реанимации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анестезиологии-реанимации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педиатрические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педиатрические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психиатрические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Выездные экстренные консультативные бригады, всего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из них:  кардиологические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неврологические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инфекционные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Авиамедицинские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26" marR="53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64062" y="1780754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971600" y="2204864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таблицу 2350: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1520" y="2564904"/>
          <a:ext cx="8568951" cy="4032451"/>
        </p:xfrm>
        <a:graphic>
          <a:graphicData uri="http://schemas.openxmlformats.org/drawingml/2006/table">
            <a:tbl>
              <a:tblPr/>
              <a:tblGrid>
                <a:gridCol w="6187579"/>
                <a:gridCol w="734315"/>
                <a:gridCol w="734315"/>
                <a:gridCol w="912742"/>
              </a:tblGrid>
              <a:tr h="525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Число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сельских жителей</a:t>
                      </a: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Число пациентов с острым и повторным инфарктом миокарда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21-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из них (из стр. 1):   проведено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тромболизисов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смерть наступила в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автомобиле скорой медицинской помощи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доставлены в региональные сосудистые центры и первичные сосудистые </a:t>
                      </a:r>
                      <a:endParaRPr lang="ru-RU" sz="11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отделения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Число пациентов с острыми цереброваскулярными болезнями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60-</a:t>
                      </a:r>
                      <a:r>
                        <a:rPr lang="en-US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66)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из них (из стр. 4):    проведено тромболизисов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смерть наступила в машине скорой помощи</a:t>
                      </a: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доставлены в региональные сосудистые центры и первичные сосудистые </a:t>
                      </a:r>
                      <a:endParaRPr lang="ru-RU" sz="11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отделения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Число безрезультатных выездов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Отказано за необоснованностью вызова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них: передано в другие медицинские организации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выездов бригад скорой медицинской помощи к пациентам, пострадавшим в ДТП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Число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пациентов, 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пострадавших в ДТП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из них (из стр. 10):  со смертельным исходом до приезда скорой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медицинской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помощи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                   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автомобиле скорой медицинской помощи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 indent="450215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доставлены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травмоцентры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 и 2 уровня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Число выездов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медицинскому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обеспечению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спортивных и других </a:t>
                      </a: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массовых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мероприятий</a:t>
                      </a: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90" marR="494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3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0825" y="44450"/>
            <a:ext cx="8569325" cy="428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действующие формы федерального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отраслевого статистического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03848" y="692696"/>
            <a:ext cx="2906712" cy="10334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30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 медицинской организации»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564062" y="1780754"/>
            <a:ext cx="393700" cy="3778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992312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99592" y="2132856"/>
            <a:ext cx="7848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Внесены изменения в таблицу 2420: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5536" y="2420890"/>
          <a:ext cx="8568952" cy="3672404"/>
        </p:xfrm>
        <a:graphic>
          <a:graphicData uri="http://schemas.openxmlformats.org/drawingml/2006/table">
            <a:tbl>
              <a:tblPr/>
              <a:tblGrid>
                <a:gridCol w="3194936"/>
                <a:gridCol w="602235"/>
                <a:gridCol w="601627"/>
                <a:gridCol w="773868"/>
                <a:gridCol w="816928"/>
                <a:gridCol w="859382"/>
                <a:gridCol w="859988"/>
                <a:gridCol w="859988"/>
              </a:tblGrid>
              <a:tr h="11956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строки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(из гр. 3):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5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сельских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жителей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направлено на: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6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патолого-анатомическое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вскрытие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судебно-медицинскую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экспертизу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4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гр. 5):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рас-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хождений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диагнозов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(из гр. 7):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число рас-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хождений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диагнозов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Пациенты, умершие на дому, всего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в том числе:   дети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marL="160020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из них: в возрасте до 1 года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трудоспособного возраста*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старше трудоспособного </a:t>
                      </a:r>
                      <a:endParaRPr lang="ru-RU" sz="11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возраста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**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5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числа умерших на дому: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пациенты трудоспособного возраста* 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умерли от: острых цереброваскулярных </a:t>
                      </a:r>
                      <a:endParaRPr lang="ru-RU" sz="11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    заболеваний (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60-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890">
                <a:tc>
                  <a:txBody>
                    <a:bodyPr/>
                    <a:lstStyle/>
                    <a:p>
                      <a:pPr marL="170180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</a:t>
                      </a:r>
                      <a:r>
                        <a:rPr lang="ru-RU" sz="11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острого </a:t>
                      </a:r>
                      <a:r>
                        <a:rPr lang="ru-RU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инфаркта миокарда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(I21)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597" marR="465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95536" y="6178461"/>
            <a:ext cx="85689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мужчины от 18 до 59 лет включительно,  женщины от 18 до 54 лет включительно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мужчины 60 лет и старше,  женщины 55 лет и старше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4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24398</TotalTime>
  <Words>6387</Words>
  <Application>Microsoft Office PowerPoint</Application>
  <PresentationFormat>Экран (4:3)</PresentationFormat>
  <Paragraphs>2085</Paragraphs>
  <Slides>43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Чугаев Дмитрий Владиславович</dc:creator>
  <cp:lastModifiedBy>ИРИНА</cp:lastModifiedBy>
  <cp:revision>457</cp:revision>
  <cp:lastPrinted>2016-10-13T20:39:48Z</cp:lastPrinted>
  <dcterms:created xsi:type="dcterms:W3CDTF">2013-09-17T17:21:06Z</dcterms:created>
  <dcterms:modified xsi:type="dcterms:W3CDTF">2016-11-09T00:34:56Z</dcterms:modified>
</cp:coreProperties>
</file>