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13"/>
  </p:notesMasterIdLst>
  <p:sldIdLst>
    <p:sldId id="286" r:id="rId2"/>
    <p:sldId id="278" r:id="rId3"/>
    <p:sldId id="291" r:id="rId4"/>
    <p:sldId id="303" r:id="rId5"/>
    <p:sldId id="279" r:id="rId6"/>
    <p:sldId id="304" r:id="rId7"/>
    <p:sldId id="300" r:id="rId8"/>
    <p:sldId id="298" r:id="rId9"/>
    <p:sldId id="299" r:id="rId10"/>
    <p:sldId id="301" r:id="rId11"/>
    <p:sldId id="302" r:id="rId12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697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395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93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91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4894" algn="l" defTabSz="91395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1873" algn="l" defTabSz="91395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8853" algn="l" defTabSz="91395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5829" algn="l" defTabSz="91395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7" autoAdjust="0"/>
    <p:restoredTop sz="87868" autoAdjust="0"/>
  </p:normalViewPr>
  <p:slideViewPr>
    <p:cSldViewPr>
      <p:cViewPr varScale="1">
        <p:scale>
          <a:sx n="138" d="100"/>
          <a:sy n="138" d="100"/>
        </p:scale>
        <p:origin x="-87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9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8A896-5374-4831-8D27-17D58AE534B8}" type="datetimeFigureOut">
              <a:rPr lang="ru-RU" smtClean="0"/>
              <a:pPr/>
              <a:t>02.12.2017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8AF6E-BB3B-4909-877F-D30D5BFF9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9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76" algn="l" defTabSz="9139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58" algn="l" defTabSz="9139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936" algn="l" defTabSz="9139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915" algn="l" defTabSz="9139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894" algn="l" defTabSz="9139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873" algn="l" defTabSz="9139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853" algn="l" defTabSz="9139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829" algn="l" defTabSz="9139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276D5-09CE-4750-8584-853E0211B37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276D5-09CE-4750-8584-853E0211B37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276D5-09CE-4750-8584-853E0211B37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276D5-09CE-4750-8584-853E0211B37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276D5-09CE-4750-8584-853E0211B37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276D5-09CE-4750-8584-853E0211B37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5E1CC-3DBA-4450-893A-22D8E98B945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276D5-09CE-4750-8584-853E0211B37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276D5-09CE-4750-8584-853E0211B37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276D5-09CE-4750-8584-853E0211B37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276D5-09CE-4750-8584-853E0211B37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4477949"/>
            <a:ext cx="9144000" cy="665559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4539855"/>
            <a:ext cx="2249488" cy="53459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59035" y="4532718"/>
            <a:ext cx="6784975" cy="535781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6976" indent="0" algn="ctr">
              <a:buNone/>
            </a:lvl2pPr>
            <a:lvl3pPr marL="913958" indent="0" algn="ctr">
              <a:buNone/>
            </a:lvl3pPr>
            <a:lvl4pPr marL="1370936" indent="0" algn="ctr">
              <a:buNone/>
            </a:lvl4pPr>
            <a:lvl5pPr marL="1827915" indent="0" algn="ctr">
              <a:buNone/>
            </a:lvl5pPr>
            <a:lvl6pPr marL="2284894" indent="0" algn="ctr">
              <a:buNone/>
            </a:lvl6pPr>
            <a:lvl7pPr marL="2741873" indent="0" algn="ctr">
              <a:buNone/>
            </a:lvl7pPr>
            <a:lvl8pPr marL="3198853" indent="0" algn="ctr">
              <a:buNone/>
            </a:lvl8pPr>
            <a:lvl9pPr marL="3655829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4551760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832F02-FDFA-4AE4-B41A-ABD9D46C8F1A}" type="datetimeFigureOut">
              <a:rPr lang="ru-RU"/>
              <a:pPr>
                <a:defRPr/>
              </a:pPr>
              <a:t>02.12.2017</a:t>
            </a:fld>
            <a:endParaRPr lang="ru-RU" dirty="0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177405"/>
            <a:ext cx="5867400" cy="273844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5139E89-C2E8-4953-B7AD-AD818CE6DB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ADCAB-B494-45A4-9AF2-EA7DABE0FBF3}" type="datetimeFigureOut">
              <a:rPr lang="ru-RU"/>
              <a:pPr>
                <a:defRPr/>
              </a:pPr>
              <a:t>02.12.2017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DDFA3-1F9D-4E77-8746-4DE78BA2F9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10" y="0"/>
            <a:ext cx="320675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3"/>
            <a:ext cx="5562600" cy="413742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4686300"/>
            <a:ext cx="22098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D6D45-A613-488F-A725-4BD34956E5D6}" type="datetimeFigureOut">
              <a:rPr lang="ru-RU"/>
              <a:pPr>
                <a:defRPr/>
              </a:pPr>
              <a:t>02.12.2017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10" y="4686300"/>
            <a:ext cx="5573713" cy="273844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9"/>
            <a:ext cx="40005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4AF83-0BDF-4A86-B808-9A0663E6CB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200151"/>
            <a:ext cx="8153400" cy="33718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6B8E1-ADFC-48B7-A111-6CC36E5072D9}" type="datetimeFigureOut">
              <a:rPr lang="ru-RU"/>
              <a:pPr>
                <a:defRPr/>
              </a:pPr>
              <a:t>02.12.2017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4D825-8A89-4503-998E-D99E93EFA9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2" y="2057408"/>
            <a:ext cx="7123113" cy="1254919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01C21-3EF4-44AD-85EC-D7A21848D8C2}" type="datetimeFigureOut">
              <a:rPr lang="ru-RU"/>
              <a:pPr>
                <a:defRPr/>
              </a:pPr>
              <a:t>02.12.2017</a:t>
            </a:fld>
            <a:endParaRPr lang="ru-RU" dirty="0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314451"/>
            <a:ext cx="1295400" cy="52625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4A3AD31-B1D6-4D5F-87E2-34D499BDDE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1" y="1192175"/>
            <a:ext cx="3886200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3" y="1192175"/>
            <a:ext cx="3886200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89EAF09-226B-48F9-9981-D107889DE06E}" type="datetimeFigureOut">
              <a:rPr lang="ru-RU"/>
              <a:pPr>
                <a:defRPr/>
              </a:pPr>
              <a:t>02.12.2017</a:t>
            </a:fld>
            <a:endParaRPr lang="ru-RU" dirty="0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56AE322-AFD9-416B-B234-D79E0D7844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04789"/>
            <a:ext cx="8153400" cy="65246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1" y="1828800"/>
            <a:ext cx="3886200" cy="26860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1" y="1828800"/>
            <a:ext cx="3886200" cy="26860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1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1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2D0D952-1D48-44C9-806D-18C19CA1063B}" type="datetimeFigureOut">
              <a:rPr lang="ru-RU"/>
              <a:pPr>
                <a:defRPr/>
              </a:pPr>
              <a:t>02.12.2017</a:t>
            </a:fld>
            <a:endParaRPr lang="ru-RU" dirty="0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E05BFA1-7C76-43A6-B3AC-DEE682624E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5A2A-509E-4CEA-9A79-1799A2CA7B80}" type="datetimeFigureOut">
              <a:rPr lang="ru-RU"/>
              <a:pPr>
                <a:defRPr/>
              </a:pPr>
              <a:t>02.12.2017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9FBD3-2892-4E5B-8BE2-FC5D7F2735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33848-8639-46CF-9AD9-AC07EE5DEE26}" type="datetimeFigureOut">
              <a:rPr lang="ru-RU"/>
              <a:pPr>
                <a:defRPr/>
              </a:pPr>
              <a:t>02.12.2017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1E38E0A-6923-4F7D-B350-AAD3BC7848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04789"/>
            <a:ext cx="8077200" cy="652463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096" tIns="182793" rIns="137096" bIns="91397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C9D0F-F9E4-47B7-B7FE-4C41468810CC}" type="datetimeFigureOut">
              <a:rPr lang="ru-RU"/>
              <a:pPr>
                <a:defRPr/>
              </a:pPr>
              <a:t>02.12.2017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94561-684B-4754-82B5-E4513A0AFC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3429000"/>
            <a:ext cx="9144000" cy="66556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9523" y="3498063"/>
            <a:ext cx="1463675" cy="53459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3490920"/>
            <a:ext cx="7599362" cy="534591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5" y="0"/>
            <a:ext cx="100013" cy="51506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3A85B33-C9C1-435E-9091-BE38C8ACDDA0}" type="datetimeFigureOut">
              <a:rPr lang="ru-RU"/>
              <a:pPr>
                <a:defRPr/>
              </a:pPr>
              <a:t>02.12.2017</a:t>
            </a:fld>
            <a:endParaRPr lang="ru-RU" dirty="0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3500439"/>
            <a:ext cx="1447800" cy="497681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C66567AE-DDC7-4A76-AB0F-625BE92A73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4686300"/>
            <a:ext cx="4572000" cy="273844"/>
          </a:xfrm>
        </p:spPr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171450"/>
            <a:ext cx="8153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7" tIns="45699" rIns="91397" bIns="456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200151"/>
            <a:ext cx="81534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7" tIns="45699" rIns="91397" bIns="45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1" y="4686300"/>
            <a:ext cx="2667000" cy="273844"/>
          </a:xfrm>
          <a:prstGeom prst="rect">
            <a:avLst/>
          </a:prstGeom>
        </p:spPr>
        <p:txBody>
          <a:bodyPr vert="horz" lIns="91397" tIns="45699" rIns="91397" bIns="45699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E8E12D5-66AF-4A93-BFFE-809DC159732D}" type="datetimeFigureOut">
              <a:rPr lang="ru-RU"/>
              <a:pPr>
                <a:defRPr/>
              </a:pPr>
              <a:t>02.12.2017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10" y="4686300"/>
            <a:ext cx="5421313" cy="273844"/>
          </a:xfrm>
          <a:prstGeom prst="rect">
            <a:avLst/>
          </a:prstGeom>
        </p:spPr>
        <p:txBody>
          <a:bodyPr vert="horz" lIns="91397" tIns="45699" rIns="91397" bIns="45699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926306"/>
            <a:ext cx="9144000" cy="23931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" y="959644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959644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97" tIns="45699" rIns="91397" bIns="4569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" y="953692"/>
            <a:ext cx="533400" cy="183356"/>
          </a:xfrm>
          <a:prstGeom prst="rect">
            <a:avLst/>
          </a:prstGeom>
        </p:spPr>
        <p:txBody>
          <a:bodyPr vert="horz" lIns="91397" tIns="45699" rIns="91397" bIns="45699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31BFA89-B8C3-474B-A213-7C74C93D08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5" r:id="rId1"/>
    <p:sldLayoutId id="2147484351" r:id="rId2"/>
    <p:sldLayoutId id="2147484356" r:id="rId3"/>
    <p:sldLayoutId id="2147484357" r:id="rId4"/>
    <p:sldLayoutId id="2147484358" r:id="rId5"/>
    <p:sldLayoutId id="2147484352" r:id="rId6"/>
    <p:sldLayoutId id="2147484359" r:id="rId7"/>
    <p:sldLayoutId id="2147484353" r:id="rId8"/>
    <p:sldLayoutId id="2147484360" r:id="rId9"/>
    <p:sldLayoutId id="2147484354" r:id="rId10"/>
    <p:sldLayoutId id="21474843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6976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3958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0936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7915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8934" indent="-318934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454" indent="-272917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58" indent="-228489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36" indent="-228489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15" indent="-228489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102" indent="-228489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290" indent="-228489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0478" indent="-228489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4664" indent="-228489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69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39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18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88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5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21.png"/><Relationship Id="rId4" Type="http://schemas.openxmlformats.org/officeDocument/2006/relationships/hyperlink" Target="https://www.google.ru/url?sa=i&amp;rct=j&amp;q=&amp;esrc=s&amp;source=images&amp;cd=&amp;cad=rja&amp;uact=8&amp;ved=0ahUKEwijk-e4v-PWAhXLO5oKHUJ8Aj8QjRwIBw&amp;url=https://refdb.ru/look/1094746-pall.html&amp;psig=AOvVaw3UctooNA80wwS8nWpWvcWJ&amp;ust=150763694773572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hyperlink" Target="https://twitter.com/MINZDRAV_RF" TargetMode="External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hyperlink" Target="http://mrrc-obninsk.ru/index.php/ru/" TargetMode="External"/><Relationship Id="rId15" Type="http://schemas.openxmlformats.org/officeDocument/2006/relationships/image" Target="../media/image4.emf"/><Relationship Id="rId10" Type="http://schemas.openxmlformats.org/officeDocument/2006/relationships/image" Target="../media/image10.png"/><Relationship Id="rId4" Type="http://schemas.openxmlformats.org/officeDocument/2006/relationships/image" Target="../media/image5.jpe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0" y="592806"/>
            <a:ext cx="9144000" cy="21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608" tIns="40802" rIns="81608" bIns="40802">
            <a:spAutoFit/>
          </a:bodyPr>
          <a:lstStyle/>
          <a:p>
            <a:pPr algn="ctr">
              <a:lnSpc>
                <a:spcPct val="85000"/>
              </a:lnSpc>
              <a:spcAft>
                <a:spcPts val="0"/>
              </a:spcAft>
            </a:pPr>
            <a:r>
              <a:rPr lang="ru-RU" sz="30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Подготовка формы </a:t>
            </a:r>
            <a:r>
              <a:rPr lang="ru-RU" sz="30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№ </a:t>
            </a:r>
            <a:r>
              <a:rPr lang="ru-RU" sz="30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15</a:t>
            </a:r>
          </a:p>
          <a:p>
            <a:pPr algn="ctr">
              <a:lnSpc>
                <a:spcPct val="85000"/>
              </a:lnSpc>
              <a:spcAft>
                <a:spcPts val="0"/>
              </a:spcAft>
            </a:pPr>
            <a:r>
              <a:rPr lang="ru-RU" sz="30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«Сведения </a:t>
            </a:r>
            <a:r>
              <a:rPr lang="ru-RU" sz="30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о медицинском наблюдении за состоянием здоровья лиц, зарегистрированных в Национальном радиационно-эпидемиологическом </a:t>
            </a:r>
            <a:r>
              <a:rPr lang="ru-RU" sz="30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регистре</a:t>
            </a:r>
            <a:r>
              <a:rPr lang="ru-RU" sz="30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»</a:t>
            </a:r>
            <a:endParaRPr lang="ru-RU" sz="300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6149" y="3398400"/>
            <a:ext cx="497619" cy="49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2483768" y="3075806"/>
            <a:ext cx="4680520" cy="86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608" tIns="40802" rIns="81608" bIns="40802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Туманов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К.А., зав. лаб., к.б.н.</a:t>
            </a:r>
          </a:p>
          <a:p>
            <a:pPr>
              <a:lnSpc>
                <a:spcPct val="85000"/>
              </a:lnSpc>
            </a:pP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МРНЦ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им. А.Ф. Цыба –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филиал ФГБУ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«НМИЦ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радиологии» Минздрава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России, г. Обнинск</a:t>
            </a:r>
            <a:endParaRPr lang="ru-RU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1043608" y="4154330"/>
            <a:ext cx="6912768" cy="86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608" tIns="40802" rIns="81608" bIns="40802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</a:pP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WEB-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семинар по вопросам заполнения форм государственной статистической отчётности за 2017 год</a:t>
            </a:r>
            <a:endParaRPr lang="ru-RU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pPr algn="ctr">
              <a:lnSpc>
                <a:spcPct val="85000"/>
              </a:lnSpc>
            </a:pP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12 декабря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2017 г., Москва</a:t>
            </a:r>
            <a:endParaRPr lang="ru-RU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8316416" y="51470"/>
            <a:ext cx="792088" cy="593631"/>
            <a:chOff x="8244408" y="4515966"/>
            <a:chExt cx="792088" cy="593631"/>
          </a:xfrm>
        </p:grpSpPr>
        <p:pic>
          <p:nvPicPr>
            <p:cNvPr id="7" name="Picture 7" descr="NRER"/>
            <p:cNvPicPr>
              <a:picLocks noChangeAspect="1" noChangeArrowheads="1"/>
            </p:cNvPicPr>
            <p:nvPr/>
          </p:nvPicPr>
          <p:blipFill>
            <a:blip r:embed="rId4" cstate="print"/>
            <a:srcRect r="27565" b="34204"/>
            <a:stretch>
              <a:fillRect/>
            </a:stretch>
          </p:blipFill>
          <p:spPr bwMode="auto">
            <a:xfrm>
              <a:off x="8316416" y="4515966"/>
              <a:ext cx="660064" cy="425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8244408" y="4948014"/>
              <a:ext cx="792088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5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www.nrer.ru</a:t>
              </a:r>
              <a:endParaRPr lang="ru-RU" sz="105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12783" y="171450"/>
            <a:ext cx="8531225" cy="742950"/>
          </a:xfrm>
        </p:spPr>
        <p:txBody>
          <a:bodyPr/>
          <a:lstStyle/>
          <a:p>
            <a:r>
              <a:rPr lang="ru-RU" sz="32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Приём </a:t>
            </a:r>
            <a:r>
              <a:rPr lang="ru-RU" sz="32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формы № 15</a:t>
            </a:r>
            <a:endParaRPr lang="ru-RU" sz="320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344" y="1131590"/>
            <a:ext cx="7273144" cy="1738221"/>
          </a:xfrm>
          <a:prstGeom prst="rect">
            <a:avLst/>
          </a:prstGeom>
          <a:noFill/>
        </p:spPr>
        <p:txBody>
          <a:bodyPr wrap="square" lIns="81591" tIns="40793" rIns="81591" bIns="40793" rtlCol="0">
            <a:spAutoFit/>
          </a:bodyPr>
          <a:lstStyle/>
          <a:p>
            <a:pPr marL="0" lvl="1">
              <a:lnSpc>
                <a:spcPct val="95000"/>
              </a:lnSpc>
              <a:spcAft>
                <a:spcPts val="600"/>
              </a:spcAft>
            </a:pPr>
            <a:r>
              <a:rPr lang="ru-RU" sz="24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1. Согласование базы данных </a:t>
            </a:r>
            <a:r>
              <a:rPr lang="ru-RU" sz="24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регионального сегмента НРЭР в </a:t>
            </a:r>
            <a:r>
              <a:rPr lang="ru-RU" sz="24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МРНЦ им. А.Ф. Цыба</a:t>
            </a:r>
            <a:endParaRPr lang="ru-RU" sz="2000" b="1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pPr marL="357188" lvl="1" indent="-177800">
              <a:lnSpc>
                <a:spcPct val="9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Проверка полноты данных за отчётный год</a:t>
            </a:r>
          </a:p>
          <a:p>
            <a:pPr marL="357188" lvl="1" indent="-177800">
              <a:lnSpc>
                <a:spcPct val="9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Проверка наличия ошибок, непосредственно влияющих на значения </a:t>
            </a:r>
            <a:r>
              <a:rPr lang="ru-RU" sz="20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показателей формы</a:t>
            </a:r>
            <a:endParaRPr lang="ru-RU" sz="200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3075806"/>
            <a:ext cx="7272808" cy="2030608"/>
          </a:xfrm>
          <a:prstGeom prst="rect">
            <a:avLst/>
          </a:prstGeom>
          <a:noFill/>
        </p:spPr>
        <p:txBody>
          <a:bodyPr wrap="square" lIns="81591" tIns="40793" rIns="81591" bIns="40793" rtlCol="0">
            <a:spAutoFit/>
          </a:bodyPr>
          <a:lstStyle/>
          <a:p>
            <a:pPr marL="271463" lvl="1" indent="-271463">
              <a:lnSpc>
                <a:spcPct val="95000"/>
              </a:lnSpc>
              <a:spcAft>
                <a:spcPts val="0"/>
              </a:spcAft>
            </a:pPr>
            <a:r>
              <a:rPr lang="ru-RU" sz="24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2. Приём подписанной формы </a:t>
            </a:r>
            <a:r>
              <a:rPr lang="ru-RU" sz="24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№ 15 в </a:t>
            </a:r>
            <a:r>
              <a:rPr lang="ru-RU" sz="24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ЦНИИОИЗ</a:t>
            </a:r>
          </a:p>
          <a:p>
            <a:pPr marL="271463" lvl="1" indent="-271463">
              <a:lnSpc>
                <a:spcPct val="95000"/>
              </a:lnSpc>
              <a:spcAft>
                <a:spcPts val="600"/>
              </a:spcAft>
            </a:pPr>
            <a:r>
              <a:rPr lang="ru-RU" sz="24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при участии специалистов </a:t>
            </a:r>
            <a:r>
              <a:rPr lang="ru-RU" sz="24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МРНЦ им. А.Ф. Цыба</a:t>
            </a:r>
            <a:endParaRPr lang="ru-RU" sz="2400" b="1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pPr marL="357188" lvl="1" indent="-177800">
              <a:lnSpc>
                <a:spcPct val="9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Проверка </a:t>
            </a:r>
            <a:r>
              <a:rPr lang="ru-RU" sz="20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соответствия формы </a:t>
            </a:r>
            <a:r>
              <a:rPr lang="ru-RU" sz="20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и </a:t>
            </a:r>
            <a:r>
              <a:rPr lang="ru-RU" sz="20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базы данных </a:t>
            </a:r>
            <a:r>
              <a:rPr lang="ru-RU" sz="20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регионального сегмента НРЭР</a:t>
            </a:r>
          </a:p>
          <a:p>
            <a:pPr marL="357188" lvl="1" indent="-177800">
              <a:lnSpc>
                <a:spcPct val="9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Контроль </a:t>
            </a:r>
            <a:r>
              <a:rPr lang="ru-RU" sz="20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значений </a:t>
            </a:r>
            <a:r>
              <a:rPr lang="ru-RU" sz="20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показателей формы </a:t>
            </a:r>
            <a:r>
              <a:rPr lang="ru-RU" sz="20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в системе «МЕДСТАТ»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140" y="1424194"/>
            <a:ext cx="859524" cy="859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78" name="Picture 2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346489"/>
            <a:ext cx="1100138" cy="953453"/>
          </a:xfrm>
          <a:prstGeom prst="rect">
            <a:avLst/>
          </a:prstGeom>
          <a:noFill/>
        </p:spPr>
      </p:pic>
      <p:grpSp>
        <p:nvGrpSpPr>
          <p:cNvPr id="11" name="Группа 10"/>
          <p:cNvGrpSpPr/>
          <p:nvPr/>
        </p:nvGrpSpPr>
        <p:grpSpPr>
          <a:xfrm>
            <a:off x="8316416" y="51470"/>
            <a:ext cx="792088" cy="593631"/>
            <a:chOff x="8244408" y="4515966"/>
            <a:chExt cx="792088" cy="593631"/>
          </a:xfrm>
        </p:grpSpPr>
        <p:pic>
          <p:nvPicPr>
            <p:cNvPr id="12" name="Picture 7" descr="NRER"/>
            <p:cNvPicPr>
              <a:picLocks noChangeAspect="1" noChangeArrowheads="1"/>
            </p:cNvPicPr>
            <p:nvPr/>
          </p:nvPicPr>
          <p:blipFill>
            <a:blip r:embed="rId6" cstate="print"/>
            <a:srcRect r="27565" b="34204"/>
            <a:stretch>
              <a:fillRect/>
            </a:stretch>
          </p:blipFill>
          <p:spPr bwMode="auto">
            <a:xfrm>
              <a:off x="8316416" y="4515966"/>
              <a:ext cx="660064" cy="425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8244408" y="4948014"/>
              <a:ext cx="792088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5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www.nrer.ru</a:t>
              </a:r>
              <a:endParaRPr lang="ru-RU" sz="105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0" y="991697"/>
            <a:ext cx="9144000" cy="57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608" tIns="40802" rIns="81608" bIns="40802">
            <a:spAutoFit/>
          </a:bodyPr>
          <a:lstStyle/>
          <a:p>
            <a:pPr algn="ctr">
              <a:lnSpc>
                <a:spcPct val="80000"/>
              </a:lnSpc>
              <a:spcAft>
                <a:spcPts val="0"/>
              </a:spcAft>
            </a:pPr>
            <a:r>
              <a:rPr lang="ru-RU" sz="40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Спасибо за внимание!</a:t>
            </a: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2843808" y="2473785"/>
            <a:ext cx="6048672" cy="1178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608" tIns="40802" rIns="81608" bIns="40802">
            <a:spAutoFit/>
          </a:bodyPr>
          <a:lstStyle/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sz="36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tumanov@nrer.ru</a:t>
            </a:r>
            <a:endParaRPr lang="en-US" sz="360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sz="36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(484) 399-32-34</a:t>
            </a:r>
            <a:endParaRPr lang="ru-RU" sz="360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43733" y="2525599"/>
            <a:ext cx="6000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20491" y="3101663"/>
            <a:ext cx="6953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Группа 10"/>
          <p:cNvGrpSpPr/>
          <p:nvPr/>
        </p:nvGrpSpPr>
        <p:grpSpPr>
          <a:xfrm>
            <a:off x="8316416" y="51470"/>
            <a:ext cx="792088" cy="593631"/>
            <a:chOff x="8244408" y="4515966"/>
            <a:chExt cx="792088" cy="593631"/>
          </a:xfrm>
        </p:grpSpPr>
        <p:pic>
          <p:nvPicPr>
            <p:cNvPr id="13" name="Picture 7" descr="NRER"/>
            <p:cNvPicPr>
              <a:picLocks noChangeAspect="1" noChangeArrowheads="1"/>
            </p:cNvPicPr>
            <p:nvPr/>
          </p:nvPicPr>
          <p:blipFill>
            <a:blip r:embed="rId5" cstate="print"/>
            <a:srcRect r="27565" b="34204"/>
            <a:stretch>
              <a:fillRect/>
            </a:stretch>
          </p:blipFill>
          <p:spPr bwMode="auto">
            <a:xfrm>
              <a:off x="8316416" y="4515966"/>
              <a:ext cx="660064" cy="425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13"/>
            <p:cNvSpPr txBox="1"/>
            <p:nvPr/>
          </p:nvSpPr>
          <p:spPr>
            <a:xfrm>
              <a:off x="8244408" y="4948014"/>
              <a:ext cx="792088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5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www.nrer.ru</a:t>
              </a:r>
              <a:endParaRPr lang="ru-RU" sz="105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12783" y="171450"/>
            <a:ext cx="8531225" cy="742950"/>
          </a:xfrm>
        </p:spPr>
        <p:txBody>
          <a:bodyPr/>
          <a:lstStyle/>
          <a:p>
            <a:r>
              <a:rPr lang="ru-RU" sz="32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Нормативная база формы № 15</a:t>
            </a:r>
            <a:endParaRPr lang="ru-RU" sz="320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221602"/>
            <a:ext cx="8280000" cy="3283259"/>
          </a:xfrm>
          <a:prstGeom prst="rect">
            <a:avLst/>
          </a:prstGeom>
          <a:noFill/>
        </p:spPr>
        <p:txBody>
          <a:bodyPr wrap="square" lIns="81591" tIns="40793" rIns="81591" bIns="40793" rtlCol="0">
            <a:spAutoFit/>
          </a:bodyPr>
          <a:lstStyle/>
          <a:p>
            <a:pPr marL="271463" lvl="1" indent="-271463" algn="just">
              <a:spcAft>
                <a:spcPts val="0"/>
              </a:spcAft>
              <a:buFont typeface="Wingdings" pitchFamily="2" charset="2"/>
              <a:buChar char="Ø"/>
              <a:tabLst>
                <a:tab pos="271463" algn="l"/>
              </a:tabLst>
            </a:pP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Введена приказом Федеральной службы государственной статистики от 27.12.2016 г. № 866 «Об утверждении статистического инструментария для организации Министерством здравоохранения Российской Федерации федерального статистического наблюдения в сфере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охраны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здоровья».</a:t>
            </a:r>
            <a:endParaRPr lang="en-US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pPr marL="271463" lvl="1" indent="-271463" algn="just">
              <a:spcAft>
                <a:spcPts val="1200"/>
              </a:spcAft>
              <a:tabLst>
                <a:tab pos="271463" algn="l"/>
              </a:tabLst>
            </a:pP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	</a:t>
            </a:r>
            <a:r>
              <a:rPr lang="en-US" sz="1400" u="sng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http</a:t>
            </a:r>
            <a:r>
              <a:rPr lang="en-US" sz="1400" u="sng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://</a:t>
            </a:r>
            <a:r>
              <a:rPr lang="en-US" sz="1400" u="sng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www.nrer.ru/order866.html</a:t>
            </a:r>
            <a:endParaRPr lang="ru-RU" sz="1400" u="sng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marL="271463" lvl="1" indent="-271463" algn="just">
              <a:spcAft>
                <a:spcPts val="600"/>
              </a:spcAft>
              <a:buFont typeface="Wingdings" pitchFamily="2" charset="2"/>
              <a:buChar char="Ø"/>
              <a:tabLst>
                <a:tab pos="271463" algn="l"/>
              </a:tabLst>
            </a:pP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Заполняется на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основании сведений, содержащихся в региональном сегменте Национального радиационно-эпидемиологического регистра (НРЭР), формирование и ведение которого осуществляется во исполнение  статьи 24.1 Закона Российской Федерации от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15.05.1991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г. №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1244-1 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«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О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 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социальной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защите граждан, подвергшихся воздействию радиации вследствие катастрофы на Чернобыльской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АЭС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».</a:t>
            </a:r>
            <a:endParaRPr lang="ru-RU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8316416" y="51470"/>
            <a:ext cx="792088" cy="593631"/>
            <a:chOff x="8244408" y="4515966"/>
            <a:chExt cx="792088" cy="593631"/>
          </a:xfrm>
        </p:grpSpPr>
        <p:pic>
          <p:nvPicPr>
            <p:cNvPr id="11" name="Picture 7" descr="NRER"/>
            <p:cNvPicPr>
              <a:picLocks noChangeAspect="1" noChangeArrowheads="1"/>
            </p:cNvPicPr>
            <p:nvPr/>
          </p:nvPicPr>
          <p:blipFill>
            <a:blip r:embed="rId3" cstate="print"/>
            <a:srcRect r="27565" b="34204"/>
            <a:stretch>
              <a:fillRect/>
            </a:stretch>
          </p:blipFill>
          <p:spPr bwMode="auto">
            <a:xfrm>
              <a:off x="8316416" y="4515966"/>
              <a:ext cx="660064" cy="425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8244408" y="4948014"/>
              <a:ext cx="792088" cy="1615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5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www.nrer.ru</a:t>
              </a:r>
              <a:endParaRPr lang="ru-RU" sz="105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12783" y="171450"/>
            <a:ext cx="8531225" cy="742950"/>
          </a:xfrm>
        </p:spPr>
        <p:txBody>
          <a:bodyPr/>
          <a:lstStyle/>
          <a:p>
            <a:r>
              <a:rPr lang="ru-RU" sz="32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Нормативная </a:t>
            </a:r>
            <a:r>
              <a:rPr lang="ru-RU" sz="32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база </a:t>
            </a:r>
            <a:r>
              <a:rPr lang="ru-RU" sz="32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НРЭР: контингенты</a:t>
            </a:r>
            <a:endParaRPr lang="ru-RU" sz="320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221602"/>
            <a:ext cx="8280000" cy="3975756"/>
          </a:xfrm>
          <a:prstGeom prst="rect">
            <a:avLst/>
          </a:prstGeom>
          <a:noFill/>
        </p:spPr>
        <p:txBody>
          <a:bodyPr wrap="square" lIns="81591" tIns="40793" rIns="81591" bIns="40793" rtlCol="0">
            <a:spAutoFit/>
          </a:bodyPr>
          <a:lstStyle/>
          <a:p>
            <a:pPr marL="271463" lvl="1" indent="-271463" algn="just">
              <a:lnSpc>
                <a:spcPct val="85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271463" algn="l"/>
              </a:tabLst>
            </a:pPr>
            <a:r>
              <a:rPr lang="ru-RU" sz="16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Закон РФ от 15.05.1991 г. № 1244-1 «О социальной защите граждан, подвергшихся воздействию радиации вследствие катастрофы на Чернобыльской АЭС</a:t>
            </a:r>
            <a:r>
              <a:rPr lang="ru-RU" sz="16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»</a:t>
            </a:r>
          </a:p>
          <a:p>
            <a:pPr marL="271463" lvl="1" indent="-271463" algn="just">
              <a:lnSpc>
                <a:spcPct val="85000"/>
              </a:lnSpc>
              <a:spcAft>
                <a:spcPts val="600"/>
              </a:spcAft>
              <a:tabLst>
                <a:tab pos="271463" algn="l"/>
              </a:tabLst>
            </a:pPr>
            <a:r>
              <a:rPr lang="en-US" smtClean="0">
                <a:solidFill>
                  <a:srgbClr val="94B6D2">
                    <a:lumMod val="50000"/>
                  </a:srgbClr>
                </a:solidFill>
                <a:latin typeface="Cambria" pitchFamily="18" charset="0"/>
              </a:rPr>
              <a:t>	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http://www.nrer.ru/order1244-1.html</a:t>
            </a:r>
            <a:endParaRPr lang="ru-RU" sz="1400" u="sng" smtClean="0">
              <a:solidFill>
                <a:srgbClr val="94B6D2">
                  <a:lumMod val="75000"/>
                </a:srgbClr>
              </a:solidFill>
              <a:latin typeface="Cambria" pitchFamily="18" charset="0"/>
            </a:endParaRPr>
          </a:p>
          <a:p>
            <a:pPr marL="271463" lvl="1" indent="-271463" algn="just">
              <a:lnSpc>
                <a:spcPct val="85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271463" algn="l"/>
              </a:tabLst>
            </a:pPr>
            <a:r>
              <a:rPr lang="ru-RU" sz="16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Постановление Верховного Совета РФ от 27.12.1991 г. </a:t>
            </a:r>
            <a:r>
              <a:rPr lang="ru-RU" sz="16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№ </a:t>
            </a:r>
            <a:r>
              <a:rPr lang="ru-RU" sz="16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2123-1 </a:t>
            </a:r>
            <a:r>
              <a:rPr lang="ru-RU" sz="16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«О распространении действия Закона РСФСР «О социальной защите граждан, подвергшихся воздействию радиации вследствие катастрофы на Чернобыльской АЭС» на граждан из подразделений особого риска»</a:t>
            </a:r>
          </a:p>
          <a:p>
            <a:pPr marL="271463" lvl="1" indent="-271463" algn="just">
              <a:lnSpc>
                <a:spcPct val="85000"/>
              </a:lnSpc>
              <a:spcAft>
                <a:spcPts val="600"/>
              </a:spcAft>
              <a:tabLst>
                <a:tab pos="271463" algn="l"/>
              </a:tabLst>
            </a:pPr>
            <a:r>
              <a:rPr lang="en-US" sz="1400" smtClean="0">
                <a:solidFill>
                  <a:srgbClr val="94B6D2">
                    <a:lumMod val="50000"/>
                  </a:srgbClr>
                </a:solidFill>
                <a:latin typeface="Cambria" pitchFamily="18" charset="0"/>
              </a:rPr>
              <a:t>	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http://www.nrer.ru/decision2123-1.html</a:t>
            </a:r>
            <a:endParaRPr lang="ru-RU" sz="1400" u="sng" smtClean="0">
              <a:solidFill>
                <a:srgbClr val="94B6D2">
                  <a:lumMod val="75000"/>
                </a:srgbClr>
              </a:solidFill>
              <a:latin typeface="Cambria" pitchFamily="18" charset="0"/>
            </a:endParaRPr>
          </a:p>
          <a:p>
            <a:pPr marL="271463" lvl="1" indent="-271463" algn="just">
              <a:lnSpc>
                <a:spcPct val="85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271463" algn="l"/>
              </a:tabLst>
            </a:pPr>
            <a:r>
              <a:rPr lang="ru-RU" sz="16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Федеральный </a:t>
            </a:r>
            <a:r>
              <a:rPr lang="ru-RU" sz="16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закон от 26.11.1998 г. № 175‑ФЗ «О социальной защите граждан Российской Федерации, подвергшихся воздействию радиации вследствие аварии в 1957 году на производственном объединении «Маяк» и сбросов радиоактивных отходов в реку Теча»</a:t>
            </a:r>
          </a:p>
          <a:p>
            <a:pPr marL="271463" lvl="1" indent="-271463" algn="just">
              <a:lnSpc>
                <a:spcPct val="85000"/>
              </a:lnSpc>
              <a:spcAft>
                <a:spcPts val="600"/>
              </a:spcAft>
              <a:tabLst>
                <a:tab pos="271463" algn="l"/>
              </a:tabLst>
            </a:pPr>
            <a:r>
              <a:rPr lang="en-US" sz="1400" smtClean="0">
                <a:solidFill>
                  <a:srgbClr val="94B6D2">
                    <a:lumMod val="50000"/>
                  </a:srgbClr>
                </a:solidFill>
                <a:latin typeface="Cambria" pitchFamily="18" charset="0"/>
              </a:rPr>
              <a:t>	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http://www.nrer.ru/order175.html</a:t>
            </a:r>
            <a:endParaRPr lang="ru-RU" sz="1400" u="sng" smtClean="0">
              <a:solidFill>
                <a:srgbClr val="94B6D2">
                  <a:lumMod val="75000"/>
                </a:srgbClr>
              </a:solidFill>
              <a:latin typeface="Cambria" pitchFamily="18" charset="0"/>
            </a:endParaRPr>
          </a:p>
          <a:p>
            <a:pPr marL="271463" lvl="1" indent="-271463" algn="just">
              <a:lnSpc>
                <a:spcPct val="85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271463" algn="l"/>
              </a:tabLst>
            </a:pPr>
            <a:r>
              <a:rPr lang="ru-RU" sz="16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Федеральный </a:t>
            </a:r>
            <a:r>
              <a:rPr lang="ru-RU" sz="16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закон от 10.01.2002 г. № 2‑ФЗ «О социальных гарантиях гражданам, подвергшимся радиационному воздействию вследствие ядерных испытаний на Семипалатинском </a:t>
            </a:r>
            <a:r>
              <a:rPr lang="ru-RU" sz="16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полигоне</a:t>
            </a:r>
            <a:r>
              <a:rPr lang="ru-RU" sz="16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»</a:t>
            </a:r>
          </a:p>
          <a:p>
            <a:pPr marL="271463" lvl="1" indent="-271463" algn="just">
              <a:lnSpc>
                <a:spcPct val="85000"/>
              </a:lnSpc>
              <a:spcAft>
                <a:spcPts val="600"/>
              </a:spcAft>
              <a:tabLst>
                <a:tab pos="271463" algn="l"/>
              </a:tabLst>
            </a:pPr>
            <a:r>
              <a:rPr lang="en-US" smtClean="0">
                <a:solidFill>
                  <a:srgbClr val="94B6D2">
                    <a:lumMod val="50000"/>
                  </a:srgbClr>
                </a:solidFill>
                <a:latin typeface="Cambria" pitchFamily="18" charset="0"/>
              </a:rPr>
              <a:t>	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http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://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www.nrer.ru/order2-fz.html</a:t>
            </a:r>
            <a:endParaRPr lang="ru-RU" sz="1400" u="sng" smtClean="0">
              <a:solidFill>
                <a:srgbClr val="94B6D2">
                  <a:lumMod val="75000"/>
                </a:srgbClr>
              </a:solidFill>
              <a:latin typeface="Cambria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316416" y="51470"/>
            <a:ext cx="792088" cy="593631"/>
            <a:chOff x="8244408" y="4515966"/>
            <a:chExt cx="792088" cy="593631"/>
          </a:xfrm>
        </p:grpSpPr>
        <p:pic>
          <p:nvPicPr>
            <p:cNvPr id="9" name="Picture 7" descr="NRER"/>
            <p:cNvPicPr>
              <a:picLocks noChangeAspect="1" noChangeArrowheads="1"/>
            </p:cNvPicPr>
            <p:nvPr/>
          </p:nvPicPr>
          <p:blipFill>
            <a:blip r:embed="rId3" cstate="print"/>
            <a:srcRect r="27565" b="34204"/>
            <a:stretch>
              <a:fillRect/>
            </a:stretch>
          </p:blipFill>
          <p:spPr bwMode="auto">
            <a:xfrm>
              <a:off x="8316416" y="4515966"/>
              <a:ext cx="660064" cy="425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8244408" y="4948014"/>
              <a:ext cx="792088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5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www.nrer.ru</a:t>
              </a:r>
              <a:endParaRPr lang="ru-RU" sz="105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12783" y="171450"/>
            <a:ext cx="8531225" cy="742950"/>
          </a:xfrm>
        </p:spPr>
        <p:txBody>
          <a:bodyPr/>
          <a:lstStyle/>
          <a:p>
            <a:r>
              <a:rPr lang="ru-RU" sz="32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Нормативная </a:t>
            </a:r>
            <a:r>
              <a:rPr lang="ru-RU" sz="32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база </a:t>
            </a:r>
            <a:r>
              <a:rPr lang="ru-RU" sz="32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НРЭР: ведение</a:t>
            </a:r>
            <a:endParaRPr lang="ru-RU" sz="320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221602"/>
            <a:ext cx="8280000" cy="3824946"/>
          </a:xfrm>
          <a:prstGeom prst="rect">
            <a:avLst/>
          </a:prstGeom>
          <a:noFill/>
        </p:spPr>
        <p:txBody>
          <a:bodyPr wrap="square" lIns="81591" tIns="40793" rIns="81591" bIns="40793" rtlCol="0">
            <a:spAutoFit/>
          </a:bodyPr>
          <a:lstStyle/>
          <a:p>
            <a:pPr marL="271463" lvl="1" indent="-271463" algn="just">
              <a:lnSpc>
                <a:spcPct val="95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271463" algn="l"/>
              </a:tabLst>
            </a:pP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Постановление Правительства Российской Федерации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от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23.07.2013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 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г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.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№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 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625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«О порядке формирования и ведения Национального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радиационно-эпидемиологического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регистра»</a:t>
            </a:r>
          </a:p>
          <a:p>
            <a:pPr marL="271463" lvl="1" indent="-271463" algn="just">
              <a:lnSpc>
                <a:spcPct val="95000"/>
              </a:lnSpc>
              <a:spcAft>
                <a:spcPts val="1200"/>
              </a:spcAft>
              <a:tabLst>
                <a:tab pos="271463" algn="l"/>
              </a:tabLst>
            </a:pPr>
            <a:r>
              <a:rPr lang="en-US" smtClean="0">
                <a:solidFill>
                  <a:srgbClr val="94B6D2">
                    <a:lumMod val="50000"/>
                  </a:srgbClr>
                </a:solidFill>
                <a:latin typeface="Cambria" pitchFamily="18" charset="0"/>
              </a:rPr>
              <a:t>	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http://www.nrer.ru/decision625.html</a:t>
            </a:r>
            <a:endParaRPr lang="ru-RU" sz="1400" u="sng" smtClean="0">
              <a:solidFill>
                <a:srgbClr val="94B6D2">
                  <a:lumMod val="75000"/>
                </a:srgbClr>
              </a:solidFill>
              <a:latin typeface="Cambria" pitchFamily="18" charset="0"/>
            </a:endParaRPr>
          </a:p>
          <a:p>
            <a:pPr marL="271463" lvl="1" indent="-271463" algn="just">
              <a:lnSpc>
                <a:spcPct val="95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271463" algn="l"/>
              </a:tabLst>
            </a:pP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Приказ Министерства здравоохранения Российской Федерации от 23.03.2015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 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г. №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 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134н «О формах Национального радиационно-эпидемиологического регистра, порядке верификации информации, включенной  в единую федеральную базу данных Национального радиационно-эпидемиологического регистра, а также доступа к ней»</a:t>
            </a:r>
          </a:p>
          <a:p>
            <a:pPr marL="271463" lvl="1" indent="-271463" algn="just">
              <a:lnSpc>
                <a:spcPct val="95000"/>
              </a:lnSpc>
              <a:spcAft>
                <a:spcPts val="1200"/>
              </a:spcAft>
              <a:tabLst>
                <a:tab pos="271463" algn="l"/>
              </a:tabLst>
            </a:pPr>
            <a:r>
              <a:rPr lang="en-US" smtClean="0">
                <a:solidFill>
                  <a:srgbClr val="94B6D2">
                    <a:lumMod val="50000"/>
                  </a:srgbClr>
                </a:solidFill>
                <a:latin typeface="Cambria" pitchFamily="18" charset="0"/>
              </a:rPr>
              <a:t>	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http://www.nrer.ru/order134n.html</a:t>
            </a:r>
            <a:endParaRPr lang="ru-RU" sz="1400" u="sng" smtClean="0">
              <a:solidFill>
                <a:srgbClr val="94B6D2">
                  <a:lumMod val="75000"/>
                </a:srgbClr>
              </a:solidFill>
              <a:latin typeface="Cambria" pitchFamily="18" charset="0"/>
            </a:endParaRPr>
          </a:p>
          <a:p>
            <a:pPr marL="271463" lvl="1" indent="-271463" algn="just">
              <a:lnSpc>
                <a:spcPct val="95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271463" algn="l"/>
              </a:tabLst>
            </a:pP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Информационное письмо Министерства здравоохранения Российской Федерации от 13.05.2015 г. № 24-3/10/2-2096</a:t>
            </a:r>
          </a:p>
          <a:p>
            <a:pPr marL="271463" lvl="1" indent="-271463" algn="just">
              <a:lnSpc>
                <a:spcPct val="95000"/>
              </a:lnSpc>
              <a:spcAft>
                <a:spcPts val="1200"/>
              </a:spcAft>
              <a:tabLst>
                <a:tab pos="271463" algn="l"/>
              </a:tabLst>
            </a:pPr>
            <a:r>
              <a:rPr lang="en-US" smtClean="0">
                <a:solidFill>
                  <a:srgbClr val="94B6D2">
                    <a:lumMod val="50000"/>
                  </a:srgbClr>
                </a:solidFill>
                <a:latin typeface="Cambria" pitchFamily="18" charset="0"/>
              </a:rPr>
              <a:t>	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http://www.nrer.ru/pismo24-3-10-2-2096.pdf</a:t>
            </a:r>
            <a:endParaRPr lang="ru-RU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316416" y="51470"/>
            <a:ext cx="792088" cy="593631"/>
            <a:chOff x="8244408" y="4515966"/>
            <a:chExt cx="792088" cy="593631"/>
          </a:xfrm>
        </p:grpSpPr>
        <p:pic>
          <p:nvPicPr>
            <p:cNvPr id="9" name="Picture 7" descr="NRER"/>
            <p:cNvPicPr>
              <a:picLocks noChangeAspect="1" noChangeArrowheads="1"/>
            </p:cNvPicPr>
            <p:nvPr/>
          </p:nvPicPr>
          <p:blipFill>
            <a:blip r:embed="rId3" cstate="print"/>
            <a:srcRect r="27565" b="34204"/>
            <a:stretch>
              <a:fillRect/>
            </a:stretch>
          </p:blipFill>
          <p:spPr bwMode="auto">
            <a:xfrm>
              <a:off x="8316416" y="4515966"/>
              <a:ext cx="660064" cy="425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8244408" y="4948014"/>
              <a:ext cx="792088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5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www.nrer.ru</a:t>
              </a:r>
              <a:endParaRPr lang="ru-RU" sz="105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Цилиндр 13"/>
          <p:cNvSpPr/>
          <p:nvPr/>
        </p:nvSpPr>
        <p:spPr>
          <a:xfrm>
            <a:off x="1907704" y="2859782"/>
            <a:ext cx="576064" cy="792088"/>
          </a:xfrm>
          <a:prstGeom prst="can">
            <a:avLst/>
          </a:prstGeom>
          <a:solidFill>
            <a:schemeClr val="accent3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397" tIns="45699" rIns="91397" bIns="45699" rtlCol="0" anchor="ctr"/>
          <a:lstStyle/>
          <a:p>
            <a:pPr algn="ctr"/>
            <a:r>
              <a:rPr lang="ru-RU" sz="1200" smtClean="0"/>
              <a:t>РС 2</a:t>
            </a:r>
          </a:p>
          <a:p>
            <a:pPr algn="ctr"/>
            <a:endParaRPr lang="ru-RU" sz="1200" smtClean="0"/>
          </a:p>
          <a:p>
            <a:pPr algn="ctr"/>
            <a:endParaRPr lang="ru-RU" sz="1000"/>
          </a:p>
        </p:txBody>
      </p:sp>
      <p:sp>
        <p:nvSpPr>
          <p:cNvPr id="12" name="Цилиндр 11"/>
          <p:cNvSpPr/>
          <p:nvPr/>
        </p:nvSpPr>
        <p:spPr>
          <a:xfrm>
            <a:off x="1187624" y="2859782"/>
            <a:ext cx="576064" cy="792088"/>
          </a:xfrm>
          <a:prstGeom prst="can">
            <a:avLst/>
          </a:prstGeom>
          <a:solidFill>
            <a:schemeClr val="accent3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397" tIns="45699" rIns="91397" bIns="45699" rtlCol="0" anchor="ctr"/>
          <a:lstStyle/>
          <a:p>
            <a:pPr algn="ctr"/>
            <a:r>
              <a:rPr lang="ru-RU" sz="1200" smtClean="0"/>
              <a:t>РС 1</a:t>
            </a:r>
          </a:p>
          <a:p>
            <a:pPr algn="ctr"/>
            <a:endParaRPr lang="ru-RU" sz="1200" smtClean="0"/>
          </a:p>
          <a:p>
            <a:pPr algn="ctr"/>
            <a:endParaRPr lang="ru-RU" sz="1000"/>
          </a:p>
        </p:txBody>
      </p:sp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12782" y="171450"/>
            <a:ext cx="8531225" cy="742950"/>
          </a:xfrm>
        </p:spPr>
        <p:txBody>
          <a:bodyPr/>
          <a:lstStyle/>
          <a:p>
            <a:r>
              <a:rPr lang="ru-RU" sz="32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Структура НРЭР</a:t>
            </a:r>
            <a:endParaRPr lang="ru-RU" sz="320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286275"/>
            <a:ext cx="2376264" cy="553955"/>
          </a:xfrm>
          <a:prstGeom prst="rect">
            <a:avLst/>
          </a:prstGeom>
          <a:noFill/>
        </p:spPr>
        <p:txBody>
          <a:bodyPr wrap="square" lIns="91397" tIns="45699" rIns="91397" bIns="45699" rtlCol="0">
            <a:spAutoFit/>
          </a:bodyPr>
          <a:lstStyle/>
          <a:p>
            <a:pPr marL="0" lvl="1">
              <a:spcAft>
                <a:spcPts val="0"/>
              </a:spcAft>
            </a:pPr>
            <a:r>
              <a:rPr lang="ru-RU" sz="15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Минздрав России – оператор системы НРЭР*</a:t>
            </a:r>
          </a:p>
        </p:txBody>
      </p:sp>
      <p:pic>
        <p:nvPicPr>
          <p:cNvPr id="21" name="Рисунок 20" descr="Минздрав РФ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192158"/>
            <a:ext cx="73152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Медицинский радиологический научный центр">
            <a:hlinkClick r:id="rId5" tgtFrame="&quot;_self&quot;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23521" y="1203598"/>
            <a:ext cx="746667" cy="83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543600" y="1219501"/>
            <a:ext cx="3600400" cy="784788"/>
          </a:xfrm>
          <a:prstGeom prst="rect">
            <a:avLst/>
          </a:prstGeom>
          <a:noFill/>
        </p:spPr>
        <p:txBody>
          <a:bodyPr wrap="square" lIns="91397" tIns="45699" rIns="91397" bIns="45699" rtlCol="0"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ru-RU" sz="15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МРНЦ им. А.Ф. Цыба – формирует ЕФБД регистра, осуществляет научно-методическое сопровождение НРЭР**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3795886"/>
            <a:ext cx="8064896" cy="1223715"/>
          </a:xfrm>
          <a:prstGeom prst="rect">
            <a:avLst/>
          </a:prstGeom>
          <a:noFill/>
        </p:spPr>
        <p:txBody>
          <a:bodyPr wrap="square" lIns="81585" tIns="40790" rIns="81585" bIns="40790" rtlCol="0">
            <a:spAutoFit/>
          </a:bodyPr>
          <a:lstStyle/>
          <a:p>
            <a:pPr marL="0" lvl="1" algn="just">
              <a:spcAft>
                <a:spcPts val="536"/>
              </a:spcAft>
            </a:pPr>
            <a:r>
              <a:rPr lang="ru-RU" sz="14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* Статья 24</a:t>
            </a:r>
            <a:r>
              <a:rPr lang="ru-RU" sz="1400" baseline="300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1</a:t>
            </a:r>
            <a:r>
              <a:rPr lang="ru-RU" sz="14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Закона Российской Федерации от 15.05.1991 </a:t>
            </a:r>
            <a:r>
              <a:rPr lang="ru-RU" sz="14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г. № </a:t>
            </a:r>
            <a:r>
              <a:rPr lang="ru-RU" sz="14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1244-1, п. 7 Правил формирования и ведения НРЭР (утверждены Постановлением Правительства РФ от </a:t>
            </a:r>
            <a:r>
              <a:rPr lang="ru-RU" sz="14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23.07.2013 г</a:t>
            </a:r>
            <a:r>
              <a:rPr lang="ru-RU" sz="14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. № 625)</a:t>
            </a:r>
          </a:p>
          <a:p>
            <a:pPr marL="0" lvl="1" algn="just">
              <a:spcAft>
                <a:spcPts val="0"/>
              </a:spcAft>
            </a:pPr>
            <a:r>
              <a:rPr lang="ru-RU" sz="14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** П. 3 Правил формирования и ведения НРЭР, п. 1.4 Рекомендаций по ведению регионального сегмента НРЭР (приложение к информационному письму Минздрава России от 13.05.2015 г.</a:t>
            </a:r>
          </a:p>
          <a:p>
            <a:pPr marL="0" lvl="1" algn="just">
              <a:spcAft>
                <a:spcPts val="536"/>
              </a:spcAft>
            </a:pPr>
            <a:r>
              <a:rPr lang="ru-RU" sz="14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№ 24-3/10/2-2096</a:t>
            </a:r>
          </a:p>
        </p:txBody>
      </p:sp>
      <p:sp>
        <p:nvSpPr>
          <p:cNvPr id="11" name="Цилиндр 10"/>
          <p:cNvSpPr/>
          <p:nvPr/>
        </p:nvSpPr>
        <p:spPr>
          <a:xfrm>
            <a:off x="3816016" y="1203598"/>
            <a:ext cx="900000" cy="1152128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397" tIns="45699" rIns="91397" bIns="45699" rtlCol="0" anchor="ctr"/>
          <a:lstStyle/>
          <a:p>
            <a:pPr algn="ctr"/>
            <a:r>
              <a:rPr lang="ru-RU" b="1" smtClean="0"/>
              <a:t>ЕФБД</a:t>
            </a:r>
          </a:p>
          <a:p>
            <a:pPr algn="ctr"/>
            <a:endParaRPr lang="ru-RU" b="1" smtClean="0"/>
          </a:p>
          <a:p>
            <a:pPr algn="ctr"/>
            <a:endParaRPr lang="ru-RU" sz="1200" b="1"/>
          </a:p>
        </p:txBody>
      </p:sp>
      <p:pic>
        <p:nvPicPr>
          <p:cNvPr id="34818" name="Picture 2" descr="Coat of Arms of Altai Krai.sv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77320" y="3219822"/>
            <a:ext cx="400050" cy="415385"/>
          </a:xfrm>
          <a:prstGeom prst="rect">
            <a:avLst/>
          </a:prstGeom>
          <a:noFill/>
        </p:spPr>
      </p:pic>
      <p:pic>
        <p:nvPicPr>
          <p:cNvPr id="34820" name="Picture 4" descr="Coat of arms of Amur Oblast.sv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11710" y="3219822"/>
            <a:ext cx="400050" cy="400050"/>
          </a:xfrm>
          <a:prstGeom prst="rect">
            <a:avLst/>
          </a:prstGeom>
          <a:noFill/>
        </p:spPr>
      </p:pic>
      <p:pic>
        <p:nvPicPr>
          <p:cNvPr id="34822" name="Picture 6" descr="Герб России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35512" y="1794392"/>
            <a:ext cx="456248" cy="54102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987824" y="3328747"/>
            <a:ext cx="432048" cy="323123"/>
          </a:xfrm>
          <a:prstGeom prst="rect">
            <a:avLst/>
          </a:prstGeom>
          <a:noFill/>
        </p:spPr>
        <p:txBody>
          <a:bodyPr wrap="square" lIns="91397" tIns="45699" rIns="91397" bIns="45699" rtlCol="0"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ru-RU" sz="15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…</a:t>
            </a:r>
          </a:p>
        </p:txBody>
      </p:sp>
      <p:sp>
        <p:nvSpPr>
          <p:cNvPr id="18" name="Цилиндр 17"/>
          <p:cNvSpPr/>
          <p:nvPr/>
        </p:nvSpPr>
        <p:spPr>
          <a:xfrm>
            <a:off x="3851920" y="2859782"/>
            <a:ext cx="576064" cy="792088"/>
          </a:xfrm>
          <a:prstGeom prst="can">
            <a:avLst/>
          </a:prstGeom>
          <a:solidFill>
            <a:schemeClr val="accent3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397" tIns="45699" rIns="91397" bIns="45699" rtlCol="0" anchor="ctr"/>
          <a:lstStyle/>
          <a:p>
            <a:pPr algn="ctr"/>
            <a:r>
              <a:rPr lang="ru-RU" sz="1200" smtClean="0"/>
              <a:t>РС 85</a:t>
            </a:r>
          </a:p>
          <a:p>
            <a:pPr algn="ctr"/>
            <a:endParaRPr lang="ru-RU" sz="1200" smtClean="0"/>
          </a:p>
          <a:p>
            <a:pPr algn="ctr"/>
            <a:endParaRPr lang="ru-RU" sz="1000"/>
          </a:p>
        </p:txBody>
      </p:sp>
      <p:pic>
        <p:nvPicPr>
          <p:cNvPr id="34824" name="Picture 8" descr="Coat of Arms of Yaroslavl Oblast (2011) full.sv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49192" y="3204000"/>
            <a:ext cx="388049" cy="387477"/>
          </a:xfrm>
          <a:prstGeom prst="rect">
            <a:avLst/>
          </a:prstGeom>
          <a:noFill/>
        </p:spPr>
      </p:pic>
      <p:sp>
        <p:nvSpPr>
          <p:cNvPr id="23" name="Цилиндр 22"/>
          <p:cNvSpPr/>
          <p:nvPr/>
        </p:nvSpPr>
        <p:spPr>
          <a:xfrm>
            <a:off x="5778448" y="2859782"/>
            <a:ext cx="576064" cy="792088"/>
          </a:xfrm>
          <a:prstGeom prst="can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397" tIns="45699" rIns="91397" bIns="45699" rtlCol="0" anchor="ctr"/>
          <a:lstStyle/>
          <a:p>
            <a:pPr algn="ctr"/>
            <a:r>
              <a:rPr lang="ru-RU" sz="1200" smtClean="0"/>
              <a:t>МВД</a:t>
            </a:r>
          </a:p>
          <a:p>
            <a:pPr algn="ctr"/>
            <a:endParaRPr lang="ru-RU" sz="1200" smtClean="0"/>
          </a:p>
          <a:p>
            <a:pPr algn="ctr"/>
            <a:endParaRPr lang="ru-RU" sz="1000"/>
          </a:p>
        </p:txBody>
      </p:sp>
      <p:sp>
        <p:nvSpPr>
          <p:cNvPr id="24" name="Цилиндр 23"/>
          <p:cNvSpPr/>
          <p:nvPr/>
        </p:nvSpPr>
        <p:spPr>
          <a:xfrm>
            <a:off x="5058368" y="2859782"/>
            <a:ext cx="576064" cy="792088"/>
          </a:xfrm>
          <a:prstGeom prst="can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397" tIns="45699" rIns="91397" bIns="45699" rtlCol="0" anchor="ctr"/>
          <a:lstStyle/>
          <a:p>
            <a:pPr algn="ctr"/>
            <a:r>
              <a:rPr lang="ru-RU" sz="1200" smtClean="0"/>
              <a:t>МО</a:t>
            </a:r>
          </a:p>
          <a:p>
            <a:pPr algn="ctr"/>
            <a:endParaRPr lang="ru-RU" sz="1200" smtClean="0"/>
          </a:p>
          <a:p>
            <a:pPr algn="ctr"/>
            <a:endParaRPr lang="ru-RU" sz="1000"/>
          </a:p>
        </p:txBody>
      </p:sp>
      <p:pic>
        <p:nvPicPr>
          <p:cNvPr id="34826" name="Picture 10" descr="печать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90312" y="3240000"/>
            <a:ext cx="531495" cy="360045"/>
          </a:xfrm>
          <a:prstGeom prst="rect">
            <a:avLst/>
          </a:prstGeom>
          <a:noFill/>
        </p:spPr>
      </p:pic>
      <p:pic>
        <p:nvPicPr>
          <p:cNvPr id="34828" name="Picture 12" descr="печать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777912" y="3240000"/>
            <a:ext cx="583084" cy="334671"/>
          </a:xfrm>
          <a:prstGeom prst="rect">
            <a:avLst/>
          </a:prstGeom>
          <a:noFill/>
        </p:spPr>
      </p:pic>
      <p:sp>
        <p:nvSpPr>
          <p:cNvPr id="27" name="Цилиндр 26"/>
          <p:cNvSpPr/>
          <p:nvPr/>
        </p:nvSpPr>
        <p:spPr>
          <a:xfrm>
            <a:off x="7236296" y="2859782"/>
            <a:ext cx="576064" cy="792088"/>
          </a:xfrm>
          <a:prstGeom prst="can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72000" tIns="45699" rIns="72000" bIns="45699" rtlCol="0" anchor="ctr"/>
          <a:lstStyle/>
          <a:p>
            <a:pPr algn="ctr"/>
            <a:r>
              <a:rPr lang="ru-RU" sz="1200" smtClean="0"/>
              <a:t>ФМБА</a:t>
            </a:r>
          </a:p>
          <a:p>
            <a:pPr algn="ctr"/>
            <a:endParaRPr lang="ru-RU" sz="1200" smtClean="0"/>
          </a:p>
          <a:p>
            <a:pPr algn="ctr"/>
            <a:endParaRPr lang="ru-RU" sz="1000"/>
          </a:p>
        </p:txBody>
      </p:sp>
      <p:sp>
        <p:nvSpPr>
          <p:cNvPr id="28" name="Цилиндр 27"/>
          <p:cNvSpPr/>
          <p:nvPr/>
        </p:nvSpPr>
        <p:spPr>
          <a:xfrm>
            <a:off x="6498528" y="2859782"/>
            <a:ext cx="576064" cy="792088"/>
          </a:xfrm>
          <a:prstGeom prst="can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397" tIns="45699" rIns="91397" bIns="45699" rtlCol="0" anchor="ctr"/>
          <a:lstStyle/>
          <a:p>
            <a:pPr algn="ctr"/>
            <a:r>
              <a:rPr lang="ru-RU" sz="1200" smtClean="0"/>
              <a:t>МЧС</a:t>
            </a:r>
          </a:p>
          <a:p>
            <a:pPr algn="ctr"/>
            <a:endParaRPr lang="ru-RU" sz="1200" smtClean="0"/>
          </a:p>
          <a:p>
            <a:pPr algn="ctr"/>
            <a:endParaRPr lang="ru-RU" sz="1000"/>
          </a:p>
        </p:txBody>
      </p:sp>
      <p:pic>
        <p:nvPicPr>
          <p:cNvPr id="34830" name="Picture 14" descr="печать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41912" y="3240000"/>
            <a:ext cx="292608" cy="385763"/>
          </a:xfrm>
          <a:prstGeom prst="rect">
            <a:avLst/>
          </a:prstGeom>
          <a:noFill/>
        </p:spPr>
      </p:pic>
      <p:pic>
        <p:nvPicPr>
          <p:cNvPr id="34832" name="Picture 16" descr="печать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65512" y="3225600"/>
            <a:ext cx="325755" cy="367475"/>
          </a:xfrm>
          <a:prstGeom prst="rect">
            <a:avLst/>
          </a:prstGeom>
          <a:noFill/>
        </p:spPr>
      </p:pic>
      <p:cxnSp>
        <p:nvCxnSpPr>
          <p:cNvPr id="34" name="Соединительная линия уступом 33"/>
          <p:cNvCxnSpPr>
            <a:stCxn id="12" idx="1"/>
            <a:endCxn id="11" idx="3"/>
          </p:cNvCxnSpPr>
          <p:nvPr/>
        </p:nvCxnSpPr>
        <p:spPr>
          <a:xfrm rot="5400000" flipH="1" flipV="1">
            <a:off x="2618808" y="1212574"/>
            <a:ext cx="504056" cy="279036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>
            <a:stCxn id="14" idx="1"/>
            <a:endCxn id="11" idx="3"/>
          </p:cNvCxnSpPr>
          <p:nvPr/>
        </p:nvCxnSpPr>
        <p:spPr>
          <a:xfrm rot="5400000" flipH="1" flipV="1">
            <a:off x="2978848" y="1572614"/>
            <a:ext cx="504056" cy="207028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оединительная линия уступом 45"/>
          <p:cNvCxnSpPr>
            <a:stCxn id="24" idx="1"/>
            <a:endCxn id="11" idx="3"/>
          </p:cNvCxnSpPr>
          <p:nvPr/>
        </p:nvCxnSpPr>
        <p:spPr>
          <a:xfrm rot="16200000" flipV="1">
            <a:off x="4554180" y="2067562"/>
            <a:ext cx="504056" cy="1080384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оединительная линия уступом 52"/>
          <p:cNvCxnSpPr>
            <a:stCxn id="23" idx="1"/>
            <a:endCxn id="11" idx="3"/>
          </p:cNvCxnSpPr>
          <p:nvPr/>
        </p:nvCxnSpPr>
        <p:spPr>
          <a:xfrm rot="16200000" flipV="1">
            <a:off x="4914220" y="1707522"/>
            <a:ext cx="504056" cy="1800464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Соединительная линия уступом 55"/>
          <p:cNvCxnSpPr>
            <a:stCxn id="28" idx="1"/>
            <a:endCxn id="11" idx="3"/>
          </p:cNvCxnSpPr>
          <p:nvPr/>
        </p:nvCxnSpPr>
        <p:spPr>
          <a:xfrm rot="16200000" flipV="1">
            <a:off x="5274260" y="1347482"/>
            <a:ext cx="504056" cy="2520544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Соединительная линия уступом 58"/>
          <p:cNvCxnSpPr>
            <a:stCxn id="27" idx="1"/>
            <a:endCxn id="11" idx="3"/>
          </p:cNvCxnSpPr>
          <p:nvPr/>
        </p:nvCxnSpPr>
        <p:spPr>
          <a:xfrm rot="16200000" flipV="1">
            <a:off x="5643144" y="978598"/>
            <a:ext cx="504056" cy="3258312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>
            <a:stCxn id="18" idx="1"/>
            <a:endCxn id="11" idx="3"/>
          </p:cNvCxnSpPr>
          <p:nvPr/>
        </p:nvCxnSpPr>
        <p:spPr>
          <a:xfrm rot="5400000" flipH="1" flipV="1">
            <a:off x="3950956" y="2544722"/>
            <a:ext cx="504056" cy="126064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Группа 35"/>
          <p:cNvGrpSpPr/>
          <p:nvPr/>
        </p:nvGrpSpPr>
        <p:grpSpPr>
          <a:xfrm>
            <a:off x="8316416" y="51470"/>
            <a:ext cx="792088" cy="593631"/>
            <a:chOff x="8244408" y="4515966"/>
            <a:chExt cx="792088" cy="593631"/>
          </a:xfrm>
        </p:grpSpPr>
        <p:pic>
          <p:nvPicPr>
            <p:cNvPr id="37" name="Picture 7" descr="NRER"/>
            <p:cNvPicPr>
              <a:picLocks noChangeAspect="1" noChangeArrowheads="1"/>
            </p:cNvPicPr>
            <p:nvPr/>
          </p:nvPicPr>
          <p:blipFill>
            <a:blip r:embed="rId15" cstate="print"/>
            <a:srcRect r="27565" b="34204"/>
            <a:stretch>
              <a:fillRect/>
            </a:stretch>
          </p:blipFill>
          <p:spPr bwMode="auto">
            <a:xfrm>
              <a:off x="8316416" y="4515966"/>
              <a:ext cx="660064" cy="425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" name="TextBox 38"/>
            <p:cNvSpPr txBox="1"/>
            <p:nvPr/>
          </p:nvSpPr>
          <p:spPr>
            <a:xfrm>
              <a:off x="8244408" y="4948014"/>
              <a:ext cx="792088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5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www.nrer.ru</a:t>
              </a:r>
              <a:endParaRPr lang="ru-RU" sz="105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12783" y="171450"/>
            <a:ext cx="8531225" cy="742950"/>
          </a:xfrm>
        </p:spPr>
        <p:txBody>
          <a:bodyPr/>
          <a:lstStyle/>
          <a:p>
            <a:r>
              <a:rPr lang="ru-RU" sz="32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Формы НРЭР</a:t>
            </a:r>
            <a:endParaRPr lang="ru-RU" sz="320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221602"/>
            <a:ext cx="8280000" cy="3880346"/>
          </a:xfrm>
          <a:prstGeom prst="rect">
            <a:avLst/>
          </a:prstGeom>
          <a:noFill/>
        </p:spPr>
        <p:txBody>
          <a:bodyPr wrap="square" lIns="81591" tIns="40793" rIns="81591" bIns="40793" rtlCol="0">
            <a:spAutoFit/>
          </a:bodyPr>
          <a:lstStyle/>
          <a:p>
            <a:pPr marL="271463" lvl="1" indent="-271463" algn="just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271463" algn="l"/>
              </a:tabLst>
            </a:pP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«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Сведения о лице, зарегистрированном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в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НРЭР,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и состоянии его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здоровья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»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 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–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заполняется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при постановке лица на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учёт в регистр</a:t>
            </a:r>
          </a:p>
          <a:p>
            <a:pPr marL="271463" lvl="1" indent="-271463" algn="just">
              <a:lnSpc>
                <a:spcPct val="90000"/>
              </a:lnSpc>
              <a:spcAft>
                <a:spcPts val="600"/>
              </a:spcAft>
              <a:tabLst>
                <a:tab pos="271463" algn="l"/>
              </a:tabLst>
            </a:pPr>
            <a:r>
              <a:rPr lang="en-US" smtClean="0">
                <a:solidFill>
                  <a:srgbClr val="94B6D2">
                    <a:lumMod val="50000"/>
                  </a:srgbClr>
                </a:solidFill>
                <a:latin typeface="Cambria" pitchFamily="18" charset="0"/>
              </a:rPr>
              <a:t>	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http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://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www.nrer.ru/order134n_pril1.html</a:t>
            </a:r>
            <a:r>
              <a:rPr lang="ru-RU" sz="1400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; 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http://www.nrer.ru/order134n_recom1.html</a:t>
            </a:r>
            <a:endParaRPr lang="ru-RU" sz="1400" u="sng" smtClean="0">
              <a:solidFill>
                <a:srgbClr val="94B6D2">
                  <a:lumMod val="75000"/>
                </a:srgbClr>
              </a:solidFill>
              <a:latin typeface="Cambria" pitchFamily="18" charset="0"/>
            </a:endParaRPr>
          </a:p>
          <a:p>
            <a:pPr marL="271463" lvl="1" indent="-271463" algn="just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271463" algn="l"/>
              </a:tabLst>
            </a:pP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«Сведения об изменениях в состоянии здоровья лица, зарегистрированного в НРЭР» – заполняется по итогам наблюдения за зарегистрированным лицом в очередном отчётном году</a:t>
            </a:r>
          </a:p>
          <a:p>
            <a:pPr marL="271463" lvl="1" indent="-271463" algn="just">
              <a:lnSpc>
                <a:spcPct val="90000"/>
              </a:lnSpc>
              <a:spcAft>
                <a:spcPts val="600"/>
              </a:spcAft>
              <a:tabLst>
                <a:tab pos="271463" algn="l"/>
              </a:tabLst>
            </a:pPr>
            <a:r>
              <a:rPr lang="en-US" smtClean="0">
                <a:solidFill>
                  <a:srgbClr val="94B6D2">
                    <a:lumMod val="50000"/>
                  </a:srgbClr>
                </a:solidFill>
                <a:latin typeface="Cambria" pitchFamily="18" charset="0"/>
              </a:rPr>
              <a:t>	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http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://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www.nrer.ru/order134n_pril</a:t>
            </a:r>
            <a:r>
              <a:rPr lang="ru-RU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2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.html</a:t>
            </a:r>
            <a:r>
              <a:rPr lang="ru-RU" sz="1400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; 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http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://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www.nrer.ru/order134n_recom</a:t>
            </a:r>
            <a:r>
              <a:rPr lang="ru-RU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2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.html</a:t>
            </a:r>
            <a:endParaRPr lang="ru-RU" sz="1400" u="sng" smtClean="0">
              <a:solidFill>
                <a:srgbClr val="94B6D2">
                  <a:lumMod val="75000"/>
                </a:srgbClr>
              </a:solidFill>
              <a:latin typeface="Cambria" pitchFamily="18" charset="0"/>
            </a:endParaRPr>
          </a:p>
          <a:p>
            <a:pPr marL="271463" lvl="1" indent="-271463" algn="just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271463" algn="l"/>
              </a:tabLst>
            </a:pP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«Сведения об онкологическом заболевании лица, зарегистрированного в НРЭР» – заполняется в случае выявления у зарегистрированного лица злокачественного новообразования</a:t>
            </a:r>
          </a:p>
          <a:p>
            <a:pPr marL="271463" lvl="1" indent="-271463" algn="just">
              <a:lnSpc>
                <a:spcPct val="90000"/>
              </a:lnSpc>
              <a:spcAft>
                <a:spcPts val="1200"/>
              </a:spcAft>
              <a:tabLst>
                <a:tab pos="271463" algn="l"/>
              </a:tabLst>
            </a:pPr>
            <a:r>
              <a:rPr lang="en-US" smtClean="0">
                <a:solidFill>
                  <a:srgbClr val="94B6D2">
                    <a:lumMod val="50000"/>
                  </a:srgbClr>
                </a:solidFill>
                <a:latin typeface="Cambria" pitchFamily="18" charset="0"/>
              </a:rPr>
              <a:t>	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http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://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www.nrer.ru/order134n_pril</a:t>
            </a:r>
            <a:r>
              <a:rPr lang="ru-RU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3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.html</a:t>
            </a:r>
            <a:r>
              <a:rPr lang="ru-RU" sz="1400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; 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http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://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www.nrer.ru/order134n_recom</a:t>
            </a:r>
            <a:r>
              <a:rPr lang="ru-RU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3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1.html</a:t>
            </a:r>
            <a:endParaRPr lang="ru-RU" sz="1400" u="sng" smtClean="0">
              <a:solidFill>
                <a:srgbClr val="94B6D2">
                  <a:lumMod val="75000"/>
                </a:srgbClr>
              </a:solidFill>
              <a:latin typeface="Cambria" pitchFamily="18" charset="0"/>
            </a:endParaRPr>
          </a:p>
          <a:p>
            <a:pPr marL="271463" lvl="1" indent="-271463" algn="just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271463" algn="l"/>
              </a:tabLst>
            </a:pP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«Сведения о причинах смерти лица, зарегистрированного в НРЭР» – заполняется в случае смерти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зарегистрированного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лица</a:t>
            </a:r>
          </a:p>
          <a:p>
            <a:pPr marL="271463" lvl="1" indent="-271463" algn="just">
              <a:lnSpc>
                <a:spcPct val="90000"/>
              </a:lnSpc>
              <a:spcAft>
                <a:spcPts val="0"/>
              </a:spcAft>
              <a:tabLst>
                <a:tab pos="271463" algn="l"/>
              </a:tabLst>
            </a:pPr>
            <a:r>
              <a:rPr lang="ru-RU" smtClean="0">
                <a:solidFill>
                  <a:srgbClr val="94B6D2">
                    <a:lumMod val="50000"/>
                  </a:srgbClr>
                </a:solidFill>
                <a:latin typeface="Cambria" pitchFamily="18" charset="0"/>
              </a:rPr>
              <a:t>	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http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://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www.nrer.ru/order134n_pril</a:t>
            </a:r>
            <a:r>
              <a:rPr lang="ru-RU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4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.html</a:t>
            </a:r>
            <a:r>
              <a:rPr lang="ru-RU" sz="1400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; 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http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://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www.nrer.ru/order134n_recom</a:t>
            </a:r>
            <a:r>
              <a:rPr lang="ru-RU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4</a:t>
            </a: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.html</a:t>
            </a:r>
            <a:endParaRPr lang="ru-RU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316416" y="51470"/>
            <a:ext cx="792088" cy="593631"/>
            <a:chOff x="8244408" y="4515966"/>
            <a:chExt cx="792088" cy="593631"/>
          </a:xfrm>
        </p:grpSpPr>
        <p:pic>
          <p:nvPicPr>
            <p:cNvPr id="9" name="Picture 7" descr="NRER"/>
            <p:cNvPicPr>
              <a:picLocks noChangeAspect="1" noChangeArrowheads="1"/>
            </p:cNvPicPr>
            <p:nvPr/>
          </p:nvPicPr>
          <p:blipFill>
            <a:blip r:embed="rId3" cstate="print"/>
            <a:srcRect r="27565" b="34204"/>
            <a:stretch>
              <a:fillRect/>
            </a:stretch>
          </p:blipFill>
          <p:spPr bwMode="auto">
            <a:xfrm>
              <a:off x="8316416" y="4515966"/>
              <a:ext cx="660064" cy="425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8244408" y="4948014"/>
              <a:ext cx="792088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5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www.nrer.ru</a:t>
              </a:r>
              <a:endParaRPr lang="ru-RU" sz="105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0095" y="1498848"/>
            <a:ext cx="1885950" cy="263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4832" y="1707654"/>
            <a:ext cx="19050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1942132"/>
            <a:ext cx="2471738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12784" y="171450"/>
            <a:ext cx="8531225" cy="742950"/>
          </a:xfrm>
        </p:spPr>
        <p:txBody>
          <a:bodyPr/>
          <a:lstStyle/>
          <a:p>
            <a:r>
              <a:rPr lang="ru-RU" sz="32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Подготовка формы № 15 в ПО НРЭР</a:t>
            </a:r>
            <a:endParaRPr lang="ru-RU" sz="320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1707654"/>
            <a:ext cx="2505075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Группа 16"/>
          <p:cNvGrpSpPr/>
          <p:nvPr/>
        </p:nvGrpSpPr>
        <p:grpSpPr>
          <a:xfrm>
            <a:off x="8316416" y="51470"/>
            <a:ext cx="792088" cy="593631"/>
            <a:chOff x="8244408" y="4515966"/>
            <a:chExt cx="792088" cy="593631"/>
          </a:xfrm>
        </p:grpSpPr>
        <p:pic>
          <p:nvPicPr>
            <p:cNvPr id="18" name="Picture 7" descr="NRER"/>
            <p:cNvPicPr>
              <a:picLocks noChangeAspect="1" noChangeArrowheads="1"/>
            </p:cNvPicPr>
            <p:nvPr/>
          </p:nvPicPr>
          <p:blipFill>
            <a:blip r:embed="rId7" cstate="print"/>
            <a:srcRect r="27565" b="34204"/>
            <a:stretch>
              <a:fillRect/>
            </a:stretch>
          </p:blipFill>
          <p:spPr bwMode="auto">
            <a:xfrm>
              <a:off x="8316416" y="4515966"/>
              <a:ext cx="660064" cy="425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TextBox 18"/>
            <p:cNvSpPr txBox="1"/>
            <p:nvPr/>
          </p:nvSpPr>
          <p:spPr>
            <a:xfrm>
              <a:off x="8244408" y="4948014"/>
              <a:ext cx="792088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5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www.nrer.ru</a:t>
              </a:r>
              <a:endParaRPr lang="ru-RU" sz="105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39552" y="4650188"/>
            <a:ext cx="4896544" cy="297826"/>
          </a:xfrm>
          <a:prstGeom prst="rect">
            <a:avLst/>
          </a:prstGeom>
          <a:noFill/>
        </p:spPr>
        <p:txBody>
          <a:bodyPr wrap="square" lIns="81591" tIns="40793" rIns="81591" bIns="40793" rtlCol="0">
            <a:spAutoFit/>
          </a:bodyPr>
          <a:lstStyle/>
          <a:p>
            <a:pPr marL="0" lvl="1">
              <a:spcAft>
                <a:spcPts val="0"/>
              </a:spcAft>
              <a:tabLst>
                <a:tab pos="271463" algn="l"/>
              </a:tabLst>
            </a:pP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http://www.nrer.ru/posad/update/20170804/manwin32.pdf</a:t>
            </a:r>
            <a:endParaRPr lang="ru-RU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7373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19872" y="2427734"/>
            <a:ext cx="23050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15680" y="1347614"/>
            <a:ext cx="487680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12784" y="171450"/>
            <a:ext cx="8531225" cy="742950"/>
          </a:xfrm>
        </p:spPr>
        <p:txBody>
          <a:bodyPr/>
          <a:lstStyle/>
          <a:p>
            <a:r>
              <a:rPr lang="ru-RU" sz="32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Форма № 15. Таблица 1000.</a:t>
            </a:r>
            <a:endParaRPr lang="ru-RU" sz="320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1153740"/>
            <a:ext cx="6840760" cy="390153"/>
          </a:xfrm>
          <a:prstGeom prst="rect">
            <a:avLst/>
          </a:prstGeom>
          <a:noFill/>
        </p:spPr>
        <p:txBody>
          <a:bodyPr wrap="square" lIns="81585" tIns="40790" rIns="81585" bIns="40790" rtlCol="0">
            <a:spAutoFit/>
          </a:bodyPr>
          <a:lstStyle/>
          <a:p>
            <a:pPr marL="0" lvl="1" algn="just">
              <a:spcAft>
                <a:spcPts val="1071"/>
              </a:spcAft>
            </a:pPr>
            <a:r>
              <a:rPr lang="ru-RU" sz="20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1. Число лиц, зарегистрированных в  </a:t>
            </a:r>
            <a:r>
              <a:rPr lang="ru-RU" sz="20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НРЭР.</a:t>
            </a:r>
            <a:endParaRPr lang="ru-RU" sz="200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1520" y="1563638"/>
          <a:ext cx="8624631" cy="3292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360040"/>
                <a:gridCol w="1440160"/>
                <a:gridCol w="504056"/>
                <a:gridCol w="905522"/>
                <a:gridCol w="1038694"/>
                <a:gridCol w="635635"/>
                <a:gridCol w="1150182"/>
                <a:gridCol w="86391"/>
                <a:gridCol w="1063791"/>
              </a:tblGrid>
              <a:tr h="324000"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Категория учёта</a:t>
                      </a:r>
                      <a:endParaRPr lang="ru-RU" sz="1200" b="1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№</a:t>
                      </a:r>
                      <a:br>
                        <a:rPr lang="ru-RU" sz="1200" b="1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</a:br>
                      <a:r>
                        <a:rPr lang="ru-RU" sz="1200" b="1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стр.</a:t>
                      </a:r>
                      <a:endParaRPr lang="ru-RU" sz="1200" b="1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Состояло на учёте на начало отчётного года</a:t>
                      </a:r>
                      <a:endParaRPr lang="ru-RU" sz="1200" b="1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Взято на учёт</a:t>
                      </a:r>
                      <a:endParaRPr lang="ru-RU" sz="1200" b="1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Снято с учёта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Состоит на учёте на конец отчётного года</a:t>
                      </a:r>
                      <a:endParaRPr lang="ru-RU" sz="1200" b="1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952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400" b="1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Обследовано в отчётном году</a:t>
                      </a:r>
                      <a:endParaRPr lang="ru-RU" sz="1200" b="1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8150">
                <a:tc vMerge="1">
                  <a:txBody>
                    <a:bodyPr/>
                    <a:lstStyle/>
                    <a:p>
                      <a:pPr algn="ctr"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endParaRPr lang="ru-RU" sz="120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Выбыло</a:t>
                      </a:r>
                      <a:endParaRPr kumimoji="0" lang="ru-RU" sz="1200" b="1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Исключено из регистра</a:t>
                      </a:r>
                      <a:endParaRPr kumimoji="0" lang="ru-RU" sz="1200" b="1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Умерло</a:t>
                      </a:r>
                      <a:endParaRPr kumimoji="0" lang="ru-RU" sz="1200" b="1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endParaRPr lang="ru-RU" sz="120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0" marB="0" anchor="ctr"/>
                </a:tc>
                <a:tc hMerge="1" vMerge="1">
                  <a:txBody>
                    <a:bodyPr/>
                    <a:lstStyle/>
                    <a:p>
                      <a:pPr marL="9525" algn="ctr"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endParaRPr lang="ru-RU" sz="120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3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5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6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7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8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52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4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9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Все категории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</a:pPr>
                      <a:endParaRPr lang="ru-RU" sz="1200">
                        <a:latin typeface="Cambria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</a:pPr>
                      <a:endParaRPr lang="ru-RU" sz="1200">
                        <a:latin typeface="Cambria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</a:pPr>
                      <a:endParaRPr lang="ru-RU" sz="1200">
                        <a:latin typeface="Cambria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</a:pPr>
                      <a:endParaRPr lang="ru-RU" sz="1200">
                        <a:latin typeface="Cambria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952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4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</a:pPr>
                      <a:endParaRPr lang="ru-RU" sz="1200">
                        <a:latin typeface="Cambria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ЧАЭС1: ОЛБ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</a:pPr>
                      <a:endParaRPr lang="ru-RU" sz="1200">
                        <a:latin typeface="Cambria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</a:pPr>
                      <a:endParaRPr lang="ru-RU" sz="1200">
                        <a:latin typeface="Cambria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</a:pPr>
                      <a:endParaRPr lang="ru-RU" sz="1200">
                        <a:latin typeface="Cambria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</a:pPr>
                      <a:endParaRPr lang="ru-RU" sz="1200">
                        <a:latin typeface="Cambria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952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4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</a:pPr>
                      <a:endParaRPr lang="ru-RU" sz="1200">
                        <a:latin typeface="Cambria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ЧАЭС2: инвалиды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3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</a:pPr>
                      <a:endParaRPr lang="ru-RU" sz="1200">
                        <a:latin typeface="Cambria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</a:pPr>
                      <a:endParaRPr lang="ru-RU" sz="1200">
                        <a:latin typeface="Cambria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</a:pPr>
                      <a:endParaRPr lang="ru-RU" sz="1200">
                        <a:latin typeface="Cambria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</a:pPr>
                      <a:endParaRPr lang="ru-RU" sz="1200">
                        <a:latin typeface="Cambria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952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4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</a:pPr>
                      <a:endParaRPr lang="ru-RU" sz="1200">
                        <a:latin typeface="Cambria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8150">
                <a:tc gridSpan="10"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ru-RU" sz="1600" kern="120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…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4000"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ВПОР: ветераны подразделений особого риска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25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</a:pPr>
                      <a:endParaRPr lang="ru-RU" sz="1200">
                        <a:latin typeface="Cambria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</a:pPr>
                      <a:endParaRPr lang="ru-RU" sz="1200">
                        <a:latin typeface="Cambria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</a:pPr>
                      <a:endParaRPr lang="ru-RU" sz="1200">
                        <a:latin typeface="Cambria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</a:pPr>
                      <a:endParaRPr lang="ru-RU" sz="1200">
                        <a:latin typeface="Cambria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316416" y="51470"/>
            <a:ext cx="792088" cy="593631"/>
            <a:chOff x="8244408" y="4515966"/>
            <a:chExt cx="792088" cy="593631"/>
          </a:xfrm>
        </p:grpSpPr>
        <p:pic>
          <p:nvPicPr>
            <p:cNvPr id="9" name="Picture 7" descr="NRER"/>
            <p:cNvPicPr>
              <a:picLocks noChangeAspect="1" noChangeArrowheads="1"/>
            </p:cNvPicPr>
            <p:nvPr/>
          </p:nvPicPr>
          <p:blipFill>
            <a:blip r:embed="rId3" cstate="print"/>
            <a:srcRect r="27565" b="34204"/>
            <a:stretch>
              <a:fillRect/>
            </a:stretch>
          </p:blipFill>
          <p:spPr bwMode="auto">
            <a:xfrm>
              <a:off x="8316416" y="4515966"/>
              <a:ext cx="660064" cy="425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8244408" y="4948014"/>
              <a:ext cx="792088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5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www.nrer.ru</a:t>
              </a:r>
              <a:endParaRPr lang="ru-RU" sz="105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39552" y="4842000"/>
            <a:ext cx="4896544" cy="297826"/>
          </a:xfrm>
          <a:prstGeom prst="rect">
            <a:avLst/>
          </a:prstGeom>
          <a:noFill/>
        </p:spPr>
        <p:txBody>
          <a:bodyPr wrap="square" lIns="81591" tIns="40793" rIns="81591" bIns="40793" rtlCol="0">
            <a:spAutoFit/>
          </a:bodyPr>
          <a:lstStyle/>
          <a:p>
            <a:pPr marL="0" lvl="1">
              <a:spcAft>
                <a:spcPts val="0"/>
              </a:spcAft>
              <a:tabLst>
                <a:tab pos="271463" algn="l"/>
              </a:tabLst>
            </a:pP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http://www.nrer.ru/order866_pril3.html</a:t>
            </a:r>
            <a:endParaRPr lang="ru-RU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12784" y="171450"/>
            <a:ext cx="8531225" cy="742950"/>
          </a:xfrm>
        </p:spPr>
        <p:txBody>
          <a:bodyPr/>
          <a:lstStyle/>
          <a:p>
            <a:r>
              <a:rPr lang="ru-RU" sz="3200" b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Форма № 15. Таблицы 2000-4000.</a:t>
            </a:r>
            <a:endParaRPr lang="ru-RU" sz="320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1153740"/>
            <a:ext cx="8748464" cy="390153"/>
          </a:xfrm>
          <a:prstGeom prst="rect">
            <a:avLst/>
          </a:prstGeom>
          <a:noFill/>
        </p:spPr>
        <p:txBody>
          <a:bodyPr wrap="square" lIns="81585" tIns="40790" rIns="81585" bIns="40790" rtlCol="0">
            <a:spAutoFit/>
          </a:bodyPr>
          <a:lstStyle/>
          <a:p>
            <a:pPr marL="0" lvl="1" algn="just">
              <a:spcAft>
                <a:spcPts val="1071"/>
              </a:spcAft>
            </a:pPr>
            <a:r>
              <a:rPr lang="ru-RU" sz="200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2 – общая заболеваемость; 3 – первичная заболеваемость; 4 – смертность.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608" y="1563638"/>
          <a:ext cx="8280864" cy="3064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360040"/>
                <a:gridCol w="504000"/>
                <a:gridCol w="504000"/>
                <a:gridCol w="4968664"/>
                <a:gridCol w="504000"/>
              </a:tblGrid>
              <a:tr h="324000"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Категория учёта</a:t>
                      </a:r>
                      <a:endParaRPr lang="ru-RU" sz="1200" b="1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№</a:t>
                      </a:r>
                      <a:br>
                        <a:rPr lang="ru-RU" sz="1200" b="1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</a:br>
                      <a:r>
                        <a:rPr lang="ru-RU" sz="1200" b="1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стр.</a:t>
                      </a:r>
                      <a:endParaRPr lang="ru-RU" sz="1200" b="1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Коды по МКБ-10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000">
                <a:tc vMerge="1"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A00-</a:t>
                      </a:r>
                      <a:r>
                        <a:rPr kumimoji="0" lang="en-US" sz="1200" b="1" kern="120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ru-RU" sz="1200" b="1" kern="120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en-US" sz="1200" b="1" kern="120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8</a:t>
                      </a:r>
                      <a:endParaRPr kumimoji="0" lang="ru-RU" sz="1200" b="1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200" b="1" kern="120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C00-D48</a:t>
                      </a:r>
                      <a:endParaRPr kumimoji="0" lang="ru-RU" sz="1200" b="1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…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200" b="1" kern="120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S00-T98</a:t>
                      </a:r>
                      <a:endParaRPr kumimoji="0" lang="ru-RU" sz="1200" b="1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3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4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kern="120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Все категории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</a:pPr>
                      <a:endParaRPr lang="ru-RU" sz="1200">
                        <a:latin typeface="Cambria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ЧАЭС1: ОЛБ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</a:pPr>
                      <a:endParaRPr lang="ru-RU" sz="1200">
                        <a:latin typeface="Cambria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ЧАЭС2: инвалиды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3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</a:pPr>
                      <a:endParaRPr lang="ru-RU" sz="1200">
                        <a:latin typeface="Cambria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2999">
                <a:tc gridSpan="6"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</a:pPr>
                      <a:r>
                        <a:rPr lang="ru-RU" sz="1600" kern="120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4000"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ВПОР: ветераны подразделений особого риска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25</a:t>
                      </a:r>
                      <a:endParaRPr lang="ru-RU" sz="1200" kern="120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90000"/>
                        </a:lnSpc>
                      </a:pPr>
                      <a:endParaRPr lang="ru-RU" sz="1200">
                        <a:latin typeface="Cambria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316416" y="51470"/>
            <a:ext cx="792088" cy="593631"/>
            <a:chOff x="8244408" y="4515966"/>
            <a:chExt cx="792088" cy="593631"/>
          </a:xfrm>
        </p:grpSpPr>
        <p:pic>
          <p:nvPicPr>
            <p:cNvPr id="9" name="Picture 7" descr="NRER"/>
            <p:cNvPicPr>
              <a:picLocks noChangeAspect="1" noChangeArrowheads="1"/>
            </p:cNvPicPr>
            <p:nvPr/>
          </p:nvPicPr>
          <p:blipFill>
            <a:blip r:embed="rId3" cstate="print"/>
            <a:srcRect r="27565" b="34204"/>
            <a:stretch>
              <a:fillRect/>
            </a:stretch>
          </p:blipFill>
          <p:spPr bwMode="auto">
            <a:xfrm>
              <a:off x="8316416" y="4515966"/>
              <a:ext cx="660064" cy="425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8244408" y="4948014"/>
              <a:ext cx="792088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50" smtClean="0">
                  <a:solidFill>
                    <a:schemeClr val="accent1">
                      <a:lumMod val="50000"/>
                    </a:schemeClr>
                  </a:solidFill>
                  <a:latin typeface="Cambria" pitchFamily="18" charset="0"/>
                </a:rPr>
                <a:t>www.nrer.ru</a:t>
              </a:r>
              <a:endParaRPr lang="ru-RU" sz="105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39552" y="4842000"/>
            <a:ext cx="4896544" cy="297826"/>
          </a:xfrm>
          <a:prstGeom prst="rect">
            <a:avLst/>
          </a:prstGeom>
          <a:noFill/>
        </p:spPr>
        <p:txBody>
          <a:bodyPr wrap="square" lIns="81591" tIns="40793" rIns="81591" bIns="40793" rtlCol="0">
            <a:spAutoFit/>
          </a:bodyPr>
          <a:lstStyle/>
          <a:p>
            <a:pPr marL="0" lvl="1">
              <a:spcAft>
                <a:spcPts val="0"/>
              </a:spcAft>
              <a:tabLst>
                <a:tab pos="271463" algn="l"/>
              </a:tabLst>
            </a:pPr>
            <a:r>
              <a:rPr lang="en-US" sz="1400" u="sng" smtClean="0">
                <a:solidFill>
                  <a:srgbClr val="94B6D2">
                    <a:lumMod val="75000"/>
                  </a:srgbClr>
                </a:solidFill>
                <a:latin typeface="Cambria" pitchFamily="18" charset="0"/>
              </a:rPr>
              <a:t>http://www.nrer.ru/order866_pril3.html</a:t>
            </a:r>
            <a:endParaRPr lang="ru-RU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19753</TotalTime>
  <Words>493</Words>
  <Application>Microsoft Office PowerPoint</Application>
  <PresentationFormat>Экран (16:9)</PresentationFormat>
  <Paragraphs>141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Слайд 1</vt:lpstr>
      <vt:lpstr>Нормативная база формы № 15</vt:lpstr>
      <vt:lpstr>Нормативная база НРЭР: контингенты</vt:lpstr>
      <vt:lpstr>Нормативная база НРЭР: ведение</vt:lpstr>
      <vt:lpstr>Структура НРЭР</vt:lpstr>
      <vt:lpstr>Формы НРЭР</vt:lpstr>
      <vt:lpstr>Подготовка формы № 15 в ПО НРЭР</vt:lpstr>
      <vt:lpstr>Форма № 15. Таблица 1000.</vt:lpstr>
      <vt:lpstr>Форма № 15. Таблицы 2000-4000.</vt:lpstr>
      <vt:lpstr>Приём формы № 15</vt:lpstr>
      <vt:lpstr>Слайд 11</vt:lpstr>
    </vt:vector>
  </TitlesOfParts>
  <Company>NRER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для сбора и анализа данных НРЭР ПОСАД НРЭР</dc:title>
  <dc:creator>tka</dc:creator>
  <cp:lastModifiedBy>Константин Туманов</cp:lastModifiedBy>
  <cp:revision>1025</cp:revision>
  <dcterms:created xsi:type="dcterms:W3CDTF">2009-03-24T07:03:03Z</dcterms:created>
  <dcterms:modified xsi:type="dcterms:W3CDTF">2017-12-02T12:48:14Z</dcterms:modified>
</cp:coreProperties>
</file>