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2"/>
  </p:notesMasterIdLst>
  <p:handoutMasterIdLst>
    <p:handoutMasterId r:id="rId63"/>
  </p:handoutMasterIdLst>
  <p:sldIdLst>
    <p:sldId id="366" r:id="rId2"/>
    <p:sldId id="636" r:id="rId3"/>
    <p:sldId id="571" r:id="rId4"/>
    <p:sldId id="572" r:id="rId5"/>
    <p:sldId id="595" r:id="rId6"/>
    <p:sldId id="574" r:id="rId7"/>
    <p:sldId id="575" r:id="rId8"/>
    <p:sldId id="576" r:id="rId9"/>
    <p:sldId id="577" r:id="rId10"/>
    <p:sldId id="578" r:id="rId11"/>
    <p:sldId id="592" r:id="rId12"/>
    <p:sldId id="580" r:id="rId13"/>
    <p:sldId id="581" r:id="rId14"/>
    <p:sldId id="582" r:id="rId15"/>
    <p:sldId id="583" r:id="rId16"/>
    <p:sldId id="599" r:id="rId17"/>
    <p:sldId id="659" r:id="rId18"/>
    <p:sldId id="600" r:id="rId19"/>
    <p:sldId id="585" r:id="rId20"/>
    <p:sldId id="586" r:id="rId21"/>
    <p:sldId id="618" r:id="rId22"/>
    <p:sldId id="619" r:id="rId23"/>
    <p:sldId id="638" r:id="rId24"/>
    <p:sldId id="660" r:id="rId25"/>
    <p:sldId id="672" r:id="rId26"/>
    <p:sldId id="646" r:id="rId27"/>
    <p:sldId id="429" r:id="rId28"/>
    <p:sldId id="560" r:id="rId29"/>
    <p:sldId id="543" r:id="rId30"/>
    <p:sldId id="623" r:id="rId31"/>
    <p:sldId id="544" r:id="rId32"/>
    <p:sldId id="630" r:id="rId33"/>
    <p:sldId id="645" r:id="rId34"/>
    <p:sldId id="644" r:id="rId35"/>
    <p:sldId id="631" r:id="rId36"/>
    <p:sldId id="632" r:id="rId37"/>
    <p:sldId id="651" r:id="rId38"/>
    <p:sldId id="653" r:id="rId39"/>
    <p:sldId id="652" r:id="rId40"/>
    <p:sldId id="633" r:id="rId41"/>
    <p:sldId id="634" r:id="rId42"/>
    <p:sldId id="635" r:id="rId43"/>
    <p:sldId id="658" r:id="rId44"/>
    <p:sldId id="657" r:id="rId45"/>
    <p:sldId id="495" r:id="rId46"/>
    <p:sldId id="546" r:id="rId47"/>
    <p:sldId id="547" r:id="rId48"/>
    <p:sldId id="548" r:id="rId49"/>
    <p:sldId id="668" r:id="rId50"/>
    <p:sldId id="661" r:id="rId51"/>
    <p:sldId id="662" r:id="rId52"/>
    <p:sldId id="663" r:id="rId53"/>
    <p:sldId id="496" r:id="rId54"/>
    <p:sldId id="550" r:id="rId55"/>
    <p:sldId id="551" r:id="rId56"/>
    <p:sldId id="669" r:id="rId57"/>
    <p:sldId id="670" r:id="rId58"/>
    <p:sldId id="620" r:id="rId59"/>
    <p:sldId id="671" r:id="rId60"/>
    <p:sldId id="602" r:id="rId61"/>
  </p:sldIdLst>
  <p:sldSz cx="9144000" cy="6858000" type="screen4x3"/>
  <p:notesSz cx="6796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CCFFFF"/>
    <a:srgbClr val="FFF3CD"/>
    <a:srgbClr val="808000"/>
    <a:srgbClr val="CCCC00"/>
    <a:srgbClr val="FF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5" autoAdjust="0"/>
    <p:restoredTop sz="86187" autoAdjust="0"/>
  </p:normalViewPr>
  <p:slideViewPr>
    <p:cSldViewPr>
      <p:cViewPr>
        <p:scale>
          <a:sx n="75" d="100"/>
          <a:sy n="75" d="100"/>
        </p:scale>
        <p:origin x="-10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48CB8E-92E9-4612-9B84-2B9EC59E9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2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71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3B856A-699F-49AB-B3B6-DF65EA52E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0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4C9DA5-3E17-4FCE-B659-D1873F2A31E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C77EC-DD49-49AB-B290-1459D5E3C7E9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7587-E011-4810-B639-6E703C3BC1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8B03F-E15B-4F08-B46C-41CB40F37416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0F70C-0915-4C3F-81C4-A2BC9DC961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54197-32E9-40D7-9716-07A88A9C1DCB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55A03-CDB0-4070-9EAB-05BE404E7E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FA7CA-59D2-4E5A-9C24-422BB2671524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68A9A-4B06-4D1B-AA83-7DEA60C498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EBAC0A-2F87-4B0C-B414-A626AE58E5E9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617F6-3DCB-4FDC-9B67-32F53D9A51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64738-5054-44E5-8A19-FD97CEACE645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25883-8FC1-426F-AE38-5B2E427D2A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C7CA7-DC30-430F-B10C-B51DE2BFCB36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11372-9C3D-4AD6-886E-BAF814106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A5763-5DFF-4772-AF3A-9C499C2AE974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56A10-C3E8-4D78-A827-9D5675E8AC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B6F04-1520-46F4-8114-0B6D67CAC246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34BC0-996C-4735-B4EE-35494DE9B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84FC0-C1C3-4AB1-88E7-1A1F7B4A009F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1A22-47D8-41CE-88F1-1775098AF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509C6-70D2-4349-AA91-4210912F6877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86921-B52F-4178-8D30-94A46D1F01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1CD19705-2961-4769-9580-346350192CE7}" type="datetimeFigureOut">
              <a:rPr lang="ru-RU"/>
              <a:pPr/>
              <a:t>08.12.2017</a:t>
            </a:fld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B34F6C0-9624-44F1-B210-5ABE634CBA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otdel-haa@yandex.ru" TargetMode="External"/><Relationship Id="rId2" Type="http://schemas.openxmlformats.org/officeDocument/2006/relationships/hyperlink" Target="mailto:stat@mednet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CED6C-9E79-41CA-B810-359D89F974B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6250" y="368300"/>
            <a:ext cx="8416925" cy="9461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2400" b="1">
                <a:solidFill>
                  <a:srgbClr val="000000"/>
                </a:solidFill>
              </a:rPr>
              <a:t>Формы №№10 и 36 государственного статистического наблюдения в 2016 году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6250" y="1314450"/>
            <a:ext cx="8461375" cy="52197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Творогова Нина Александровна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ст.н.с. отдела эпидемиологических и организационных проблем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кандидат экономических наук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Николаева Татьяна Алексеевна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ст.н.с. отдела эпидемиологических и организационных проблем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кандидат медицинских наук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Сидорюк Ольга Вячеславовна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ст.н.с. отдела эпидемиологических и организационных проблем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Авдеева Лариса Николаевна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Заведующая группой в ЦНИИОИЗ Минздрава России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ФГБУ «НМИЦПН им. В.П.Сербского»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Минздрава России</a:t>
            </a:r>
            <a:endParaRPr lang="ru-RU" altLang="ru-RU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    </a:t>
            </a:r>
            <a:r>
              <a:rPr lang="ru-RU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Москва, ЦНИИОИЗ, 8 декабря  2017г.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           </a:t>
            </a:r>
            <a:r>
              <a:rPr lang="en-US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WEB</a:t>
            </a:r>
            <a:r>
              <a:rPr lang="ru-RU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– </a:t>
            </a:r>
            <a:r>
              <a:rPr lang="ru-RU" alt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семинар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0"/>
            <a:ext cx="8301037" cy="773113"/>
          </a:xfrm>
          <a:solidFill>
            <a:schemeClr val="bg1"/>
          </a:solidFill>
        </p:spPr>
        <p:txBody>
          <a:bodyPr/>
          <a:lstStyle/>
          <a:p>
            <a:r>
              <a:rPr lang="ru-RU" sz="2000" b="1"/>
              <a:t>Занятые должности лиц с немедицинским образованием (абс.)</a:t>
            </a:r>
          </a:p>
        </p:txBody>
      </p:sp>
      <p:sp>
        <p:nvSpPr>
          <p:cNvPr id="32770" name="Объект 1"/>
          <p:cNvSpPr>
            <a:spLocks noGrp="1"/>
          </p:cNvSpPr>
          <p:nvPr>
            <p:ph sz="half" idx="4294967295"/>
          </p:nvPr>
        </p:nvSpPr>
        <p:spPr>
          <a:xfrm>
            <a:off x="4211638" y="728663"/>
            <a:ext cx="4706937" cy="5940425"/>
          </a:xfrm>
          <a:solidFill>
            <a:schemeClr val="bg1"/>
          </a:solidFill>
        </p:spPr>
        <p:txBody>
          <a:bodyPr/>
          <a:lstStyle/>
          <a:p>
            <a:pPr marL="0" indent="539750" algn="just">
              <a:buFontTx/>
              <a:buNone/>
            </a:pPr>
            <a:r>
              <a:rPr lang="ru-RU" sz="1400" b="1">
                <a:solidFill>
                  <a:srgbClr val="000000"/>
                </a:solidFill>
              </a:rPr>
              <a:t>3. До 2006 г. в психиатрической службе отмечался рост числа специалистов с немедицинским образованием - медицинских психологов, специалистов по социальной работе и социальных работников. По сравнению с 2005 г. занятые должности специалистов с немедицинским образованием в той или иной степени возросли  по всем категориям специалистов: число занятых должностей медицинских психологов увеличилось на 23,5%, специалистов по социальной работе возросло в полтора раза (на 45,3%), число занятых должностей социальных работников увеличилось всего на 3,3% (по сравнению с 2005 г.). В 2016 г. по сравнению с 2015 г. числа занятых должностей снизились по всем категориям специалистов</a:t>
            </a:r>
            <a:r>
              <a:rPr lang="ru-RU" sz="1600" b="1">
                <a:solidFill>
                  <a:srgbClr val="000000"/>
                </a:solidFill>
              </a:rPr>
              <a:t>.</a:t>
            </a:r>
          </a:p>
          <a:p>
            <a:pPr marL="0" indent="539750"/>
            <a:endParaRPr lang="ru-RU" sz="280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 rot="9890222">
            <a:off x="3848100" y="5434013"/>
            <a:ext cx="68263" cy="666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539750" algn="just">
              <a:buFontTx/>
              <a:buNone/>
            </a:pPr>
            <a:endParaRPr lang="ru-RU" sz="1400"/>
          </a:p>
          <a:p>
            <a:pPr marL="0" indent="539750"/>
            <a:endParaRPr lang="ru-RU" sz="160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5835-BBF6-452C-8757-DA6CB1BDF668}" type="slidenum">
              <a:rPr lang="ru-RU"/>
              <a:pPr/>
              <a:t>10</a:t>
            </a:fld>
            <a:endParaRPr lang="ru-RU"/>
          </a:p>
        </p:txBody>
      </p:sp>
      <p:graphicFrame>
        <p:nvGraphicFramePr>
          <p:cNvPr id="32851" name="Group 83"/>
          <p:cNvGraphicFramePr>
            <a:graphicFrameLocks noGrp="1"/>
          </p:cNvGraphicFramePr>
          <p:nvPr/>
        </p:nvGraphicFramePr>
        <p:xfrm>
          <a:off x="341313" y="638175"/>
          <a:ext cx="3735387" cy="5969002"/>
        </p:xfrm>
        <a:graphic>
          <a:graphicData uri="http://schemas.openxmlformats.org/drawingml/2006/table">
            <a:tbl>
              <a:tblPr/>
              <a:tblGrid>
                <a:gridCol w="630237"/>
                <a:gridCol w="1006475"/>
                <a:gridCol w="973138"/>
                <a:gridCol w="1125537"/>
              </a:tblGrid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Медицинские психологи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Специалисты по социальной работе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Социальные работники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3158,25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576,75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1463,50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3415,25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654,50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1614,75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3431,85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651,25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1629,50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3652,30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773,00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1857,75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3659,50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846,00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1611,00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3616,25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925,75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1691,00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3568,00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911,25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3717,25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1514,75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3840,25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940,50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1637,50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3709,75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921,75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1556,25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3991,25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1559,00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3899,15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838,25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1511,50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2016/2005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927100" y="458788"/>
            <a:ext cx="7650163" cy="57610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539750" algn="just"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000000"/>
                </a:solidFill>
                <a:latin typeface="Arial" charset="0"/>
                <a:cs typeface="Arial" charset="0"/>
              </a:rPr>
              <a:t>4. Продолжилось сокращение коечного фонда для пациентов с психическими расстройствами, причем в 2016 г. сократились психиатрические койки и для взрослых (на 2,1%), и для детей (на 2,7%). </a:t>
            </a:r>
          </a:p>
          <a:p>
            <a:pPr marL="0" indent="539750" algn="just"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000000"/>
                </a:solidFill>
                <a:latin typeface="Arial" charset="0"/>
                <a:cs typeface="Arial" charset="0"/>
              </a:rPr>
              <a:t>В целом коечный фонд в 2015 - 2016 гг. состоит из психиатрических коек для взрослых (95,0%) и для детей (5,0%). В использовании психиатрического фонда особых изменений не отмечено. Наиболее высокая средняя занятость койки в году имеет место по категории соматопсихиатрических коек (342 дня), а также койки для взрослых – всего (335 дней), в том числе психиатрической койки собственно для взрослых (336 дней) и психосоматической (326 дней). Наименьшее среднее число дней занятости койки отмечено по категории детских коек (311 дней) и коек для экспертизы (236 дней).</a:t>
            </a:r>
          </a:p>
          <a:p>
            <a:pPr marL="0" indent="539750" algn="just">
              <a:spcBef>
                <a:spcPct val="0"/>
              </a:spcBef>
              <a:buFontTx/>
              <a:buNone/>
            </a:pPr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461E9-1C8E-49EC-B8C4-0C5D0B988771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0A09E-FD67-433D-949A-322D3D086D6E}" type="slidenum">
              <a:rPr lang="ru-RU"/>
              <a:pPr/>
              <a:t>12</a:t>
            </a:fld>
            <a:endParaRPr lang="ru-RU"/>
          </a:p>
        </p:txBody>
      </p:sp>
      <p:sp>
        <p:nvSpPr>
          <p:cNvPr id="348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512763"/>
          </a:xfrm>
          <a:solidFill>
            <a:schemeClr val="bg1"/>
          </a:solidFill>
        </p:spPr>
        <p:txBody>
          <a:bodyPr/>
          <a:lstStyle/>
          <a:p>
            <a:r>
              <a:rPr lang="ru-RU" sz="2000" b="1"/>
              <a:t>Коечный фонд</a:t>
            </a:r>
          </a:p>
        </p:txBody>
      </p:sp>
      <p:graphicFrame>
        <p:nvGraphicFramePr>
          <p:cNvPr id="34819" name="Object 5"/>
          <p:cNvGraphicFramePr>
            <a:graphicFrameLocks noGrp="1"/>
          </p:cNvGraphicFramePr>
          <p:nvPr>
            <p:ph idx="4294967295"/>
          </p:nvPr>
        </p:nvGraphicFramePr>
        <p:xfrm>
          <a:off x="425450" y="857250"/>
          <a:ext cx="829310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r:id="rId3" imgW="8291279" imgH="5322269" progId="Excel.Chart.8">
                  <p:embed/>
                </p:oleObj>
              </mc:Choice>
              <mc:Fallback>
                <p:oleObj r:id="rId3" imgW="8291279" imgH="5322269" progId="Excel.Chart.8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857250"/>
                        <a:ext cx="8293100" cy="532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32D962-89F3-4ECF-BBE4-7131A0C9CCA8}" type="slidenum">
              <a:rPr lang="ru-RU"/>
              <a:pPr/>
              <a:t>13</a:t>
            </a:fld>
            <a:endParaRPr lang="ru-RU"/>
          </a:p>
        </p:txBody>
      </p:sp>
      <p:sp>
        <p:nvSpPr>
          <p:cNvPr id="358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79450"/>
          </a:xfrm>
          <a:solidFill>
            <a:schemeClr val="bg1"/>
          </a:solidFill>
        </p:spPr>
        <p:txBody>
          <a:bodyPr/>
          <a:lstStyle/>
          <a:p>
            <a:r>
              <a:rPr lang="ru-RU" sz="2000" b="1"/>
              <a:t>Число среднегодовых мест в дневных (ночных) стационарах</a:t>
            </a:r>
          </a:p>
        </p:txBody>
      </p:sp>
      <p:sp>
        <p:nvSpPr>
          <p:cNvPr id="3584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</p:txBody>
      </p:sp>
      <p:sp>
        <p:nvSpPr>
          <p:cNvPr id="35849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6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latin typeface="Times New Roman" pitchFamily="18" charset="0"/>
              </a:rPr>
              <a:t>       В условиях высокой потребности в полустационарной помощи в 2016 г. имел место заметный прирост числа мест в дневных стационарах – всего на 859 мест, на 4,5%, хотя в 2015 г. пророст числа мест составил всего 142, или 0,7%. Напомним, что число психиатрических коек сократилось за год на 2869 коек (на 2,1%). Как видим, сокращение круглосуточного коечного фонда совсем не компенсируется приростом числа мест в дневных стационарах</a:t>
            </a:r>
            <a:r>
              <a:rPr lang="ru-RU" sz="1600" b="1">
                <a:latin typeface="Times New Roman" pitchFamily="18" charset="0"/>
              </a:rPr>
              <a:t>. </a:t>
            </a:r>
          </a:p>
        </p:txBody>
      </p:sp>
      <p:graphicFrame>
        <p:nvGraphicFramePr>
          <p:cNvPr id="35845" name="Object 5"/>
          <p:cNvGraphicFramePr>
            <a:graphicFrameLocks noGrp="1"/>
          </p:cNvGraphicFramePr>
          <p:nvPr>
            <p:ph idx="4294967295"/>
          </p:nvPr>
        </p:nvGraphicFramePr>
        <p:xfrm>
          <a:off x="477838" y="1538288"/>
          <a:ext cx="4049712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r:id="rId3" imgW="4054191" imgH="4590686" progId="Excel.Chart.8">
                  <p:embed/>
                </p:oleObj>
              </mc:Choice>
              <mc:Fallback>
                <p:oleObj r:id="rId3" imgW="4054191" imgH="4590686" progId="Excel.Chart.8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538288"/>
                        <a:ext cx="4049712" cy="458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88962"/>
          </a:xfrm>
          <a:solidFill>
            <a:schemeClr val="bg1"/>
          </a:solidFill>
        </p:spPr>
        <p:txBody>
          <a:bodyPr/>
          <a:lstStyle/>
          <a:p>
            <a:r>
              <a:rPr lang="ru-RU" sz="2000" b="1"/>
              <a:t>Число мест в ЛПМ (ЛТМ)</a:t>
            </a:r>
          </a:p>
        </p:txBody>
      </p:sp>
      <p:graphicFrame>
        <p:nvGraphicFramePr>
          <p:cNvPr id="36866" name="Object 5"/>
          <p:cNvGraphicFramePr>
            <a:graphicFrameLocks noGrp="1"/>
          </p:cNvGraphicFramePr>
          <p:nvPr>
            <p:ph sz="half" idx="4294967295"/>
          </p:nvPr>
        </p:nvGraphicFramePr>
        <p:xfrm>
          <a:off x="385763" y="1538288"/>
          <a:ext cx="4276725" cy="46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r:id="rId3" imgW="4279763" imgH="4615072" progId="Excel.Chart.8">
                  <p:embed/>
                </p:oleObj>
              </mc:Choice>
              <mc:Fallback>
                <p:oleObj r:id="rId3" imgW="4279763" imgH="4615072" progId="Excel.Chart.8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538288"/>
                        <a:ext cx="4276725" cy="461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Объект 2"/>
          <p:cNvSpPr>
            <a:spLocks noGrp="1"/>
          </p:cNvSpPr>
          <p:nvPr>
            <p:ph sz="half" idx="4294967295"/>
          </p:nvPr>
        </p:nvSpPr>
        <p:spPr>
          <a:xfrm>
            <a:off x="4751388" y="1557338"/>
            <a:ext cx="3930650" cy="4525962"/>
          </a:xfrm>
          <a:solidFill>
            <a:schemeClr val="bg1"/>
          </a:solidFill>
        </p:spPr>
        <p:txBody>
          <a:bodyPr/>
          <a:lstStyle/>
          <a:p>
            <a:pPr marL="0" indent="539750" algn="just">
              <a:buFontTx/>
              <a:buNone/>
            </a:pPr>
            <a:endParaRPr lang="ru-RU" sz="1800" b="1"/>
          </a:p>
          <a:p>
            <a:pPr marL="0" indent="539750" algn="just">
              <a:buFontTx/>
              <a:buNone/>
            </a:pPr>
            <a:endParaRPr lang="ru-RU" sz="1800" b="1"/>
          </a:p>
          <a:p>
            <a:pPr marL="0" indent="539750" algn="just">
              <a:buFontTx/>
              <a:buNone/>
            </a:pPr>
            <a:r>
              <a:rPr lang="ru-RU" sz="1600" b="1"/>
              <a:t>5. В 2016 г. приостановилось сокращение числа мест в ЛПМ (ЛТМ) и несколько выросло число работающих в них психически больных в целом. В 2015 г. число мест в ЛПМ сократилось на 806 мест, или на 14,8%. В 2016 г. число мест увеличилось на 117 (на 2,5%).</a:t>
            </a:r>
            <a:endParaRPr lang="ru-RU" sz="1600"/>
          </a:p>
        </p:txBody>
      </p:sp>
      <p:sp>
        <p:nvSpPr>
          <p:cNvPr id="368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4B8C8-98F0-48B9-BCD6-E90325289345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6863" y="323850"/>
            <a:ext cx="8461375" cy="5130800"/>
          </a:xfrm>
          <a:solidFill>
            <a:schemeClr val="bg1"/>
          </a:solidFill>
        </p:spPr>
        <p:txBody>
          <a:bodyPr/>
          <a:lstStyle/>
          <a:p>
            <a:pPr indent="539750" algn="l">
              <a:lnSpc>
                <a:spcPct val="150000"/>
              </a:lnSpc>
            </a:pPr>
            <a:r>
              <a:rPr lang="ru-RU" sz="1400" b="1"/>
              <a:t>6. В 2016 г. по сравнению с 2015 г.  сократилось абсолютное число зарегистрированных пациентов, обратившихся за психоневрологической помощью, на 22376 человек, на 0,6%; в 2015г. уменьшение контингента было на 1,2%, в том числе за счет числа пациентов с непсихотическими  психическими расстройствами на 0,6% и лиц, страдающих умственной отсталостью, на 1,4%. Число зарегистрированных пациентов с психозами и состояниями слабоумия возросло на 0,2%. </a:t>
            </a:r>
            <a:br>
              <a:rPr lang="ru-RU" sz="1400" b="1"/>
            </a:br>
            <a:r>
              <a:rPr lang="ru-RU" sz="1400" b="1"/>
              <a:t>         Общая заболеваемость психическими расстройствами в целом снизилась за год на 0,6%. Вместе с тем общая заболеваемость возросла в той или иной степени по таким рубрикам как психозы и состояния слабоумия (на 0,1%), сосудистая деменция, другие формы старческого слабоумия, острые, хронические, включая детские, психозы, биполярные расстройства психотического уровня, другие формы умственной отсталости. Но особенно увеличились показатели общей заболеваемости детским и атипичным аутизмом (с 9,5 до 12,2, на 28,4%) и синдромом Аспергера (с 0,27 до 0,29, на 7,4%).</a:t>
            </a:r>
          </a:p>
        </p:txBody>
      </p:sp>
      <p:sp>
        <p:nvSpPr>
          <p:cNvPr id="38917" name="Текст 6"/>
          <p:cNvSpPr>
            <a:spLocks noGrp="1"/>
          </p:cNvSpPr>
          <p:nvPr>
            <p:ph type="body" idx="4294967295"/>
          </p:nvPr>
        </p:nvSpPr>
        <p:spPr>
          <a:xfrm>
            <a:off x="468313" y="6445250"/>
            <a:ext cx="412750" cy="88900"/>
          </a:xfrm>
        </p:spPr>
        <p:txBody>
          <a:bodyPr anchor="b">
            <a:normAutofit fontScale="25000" lnSpcReduction="20000"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ru-RU" sz="400" b="1"/>
          </a:p>
        </p:txBody>
      </p:sp>
      <p:sp>
        <p:nvSpPr>
          <p:cNvPr id="38918" name="Объект 2"/>
          <p:cNvSpPr>
            <a:spLocks noGrp="1"/>
          </p:cNvSpPr>
          <p:nvPr>
            <p:ph sz="quarter" idx="4294967295"/>
          </p:nvPr>
        </p:nvSpPr>
        <p:spPr>
          <a:xfrm flipH="1" flipV="1">
            <a:off x="4598988" y="6399213"/>
            <a:ext cx="46037" cy="460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60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5961-B950-408D-BAA0-877DA09CBF02}" type="slidenum">
              <a:rPr lang="ru-RU"/>
              <a:pPr/>
              <a:t>15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65088" cy="219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14387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000000"/>
                </a:solidFill>
              </a:rPr>
              <a:t>Контингенты пациентов, больных психическими расстройствами, в РФ в 2014-2016 гг. </a:t>
            </a:r>
            <a:endParaRPr lang="ru-RU" sz="2000"/>
          </a:p>
        </p:txBody>
      </p:sp>
      <p:sp>
        <p:nvSpPr>
          <p:cNvPr id="38920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184150"/>
          </a:xfrm>
        </p:spPr>
        <p:txBody>
          <a:bodyPr anchor="b"/>
          <a:lstStyle/>
          <a:p>
            <a:pPr marL="0" indent="0">
              <a:buFontTx/>
              <a:buNone/>
            </a:pPr>
            <a:endParaRPr lang="ru-RU" sz="2400" b="1"/>
          </a:p>
        </p:txBody>
      </p:sp>
      <p:sp>
        <p:nvSpPr>
          <p:cNvPr id="3994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138112"/>
          </a:xfrm>
        </p:spPr>
        <p:txBody>
          <a:bodyPr anchor="b"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endParaRPr lang="ru-RU" sz="600" b="1"/>
          </a:p>
        </p:txBody>
      </p:sp>
      <p:sp>
        <p:nvSpPr>
          <p:cNvPr id="3892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F18C82-2FB0-4947-AB6F-F619DA165834}" type="slidenum">
              <a:rPr lang="ru-RU"/>
              <a:pPr/>
              <a:t>16</a:t>
            </a:fld>
            <a:endParaRPr lang="ru-RU"/>
          </a:p>
        </p:txBody>
      </p:sp>
      <p:graphicFrame>
        <p:nvGraphicFramePr>
          <p:cNvPr id="38917" name="Object 5"/>
          <p:cNvGraphicFramePr>
            <a:graphicFrameLocks noGrp="1"/>
          </p:cNvGraphicFramePr>
          <p:nvPr>
            <p:ph sz="half" idx="4294967295"/>
          </p:nvPr>
        </p:nvGraphicFramePr>
        <p:xfrm>
          <a:off x="427038" y="1219200"/>
          <a:ext cx="4421187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r:id="rId3" imgW="4419983" imgH="4779678" progId="Excel.Chart.8">
                  <p:embed/>
                </p:oleObj>
              </mc:Choice>
              <mc:Fallback>
                <p:oleObj r:id="rId3" imgW="4419983" imgH="4779678" progId="Excel.Chart.8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219200"/>
                        <a:ext cx="4421187" cy="478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Grp="1"/>
          </p:cNvGraphicFramePr>
          <p:nvPr>
            <p:ph sz="quarter" idx="4294967295"/>
          </p:nvPr>
        </p:nvGraphicFramePr>
        <p:xfrm>
          <a:off x="4926013" y="1219200"/>
          <a:ext cx="4035425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r:id="rId5" imgW="4035902" imgH="4737003" progId="Excel.Chart.8">
                  <p:embed/>
                </p:oleObj>
              </mc:Choice>
              <mc:Fallback>
                <p:oleObj r:id="rId5" imgW="4035902" imgH="4737003" progId="Excel.Chart.8">
                  <p:embed/>
                  <p:pic>
                    <p:nvPicPr>
                      <p:cNvPr id="0" name="Object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1219200"/>
                        <a:ext cx="4035425" cy="473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295" y="953725"/>
            <a:ext cx="78308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2016 г. число пациентов с впервые в жизни установленным психиатрическим диагнозом уменьшилось на 1,2%. Показатели первичной заболеваемости в 2016 г. по сравнению с 2015 г. уменьшились по 12 диагностическим рубрикам, из них по психическим расстройствам в целом показатель снизился на 1,3%, по непсихотическим психическим расстройствам – на 2,3%.</a:t>
            </a:r>
            <a:br>
              <a:rPr lang="ru-RU" dirty="0"/>
            </a:br>
            <a:r>
              <a:rPr lang="ru-RU" dirty="0"/>
              <a:t>       В общем числе пациентов, больных психическими расстройствами, значительная доля приходится на лиц с психотическими и непсихотическими формами органических расстройств как в контингенте наблюдаемых пациентов, так и среди лиц с впервые в жизни установленным диагнозом. Доли пациентов с этими расстройствами имеют устойчивую тенденцию к возрастанию. В 2016 г. доля пациентов с органическими расстройствами составила 35,1% в контингенте психически больных, а среди впервые диагностированных – 45,1%.</a:t>
            </a:r>
            <a:r>
              <a:rPr lang="ru-RU" sz="20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37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301038" cy="72390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2000" b="1">
                <a:solidFill>
                  <a:srgbClr val="000000"/>
                </a:solidFill>
              </a:rPr>
              <a:t>Пациенты с впервые в жизни установленным диагнозом психического расстройства в РФ в 2015-2016 гг.</a:t>
            </a:r>
            <a:endParaRPr lang="ru-RU" sz="2000"/>
          </a:p>
        </p:txBody>
      </p:sp>
      <p:sp>
        <p:nvSpPr>
          <p:cNvPr id="40967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Tx/>
              <a:buNone/>
            </a:pPr>
            <a:endParaRPr lang="ru-RU" sz="2400" b="1"/>
          </a:p>
        </p:txBody>
      </p:sp>
      <p:sp>
        <p:nvSpPr>
          <p:cNvPr id="4096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942BD-08E6-4CF1-84C6-27FAF162A110}" type="slidenum">
              <a:rPr lang="ru-RU"/>
              <a:pPr/>
              <a:t>18</a:t>
            </a:fld>
            <a:endParaRPr lang="ru-RU"/>
          </a:p>
        </p:txBody>
      </p:sp>
      <p:graphicFrame>
        <p:nvGraphicFramePr>
          <p:cNvPr id="40964" name="Object 5"/>
          <p:cNvGraphicFramePr>
            <a:graphicFrameLocks noGrp="1"/>
          </p:cNvGraphicFramePr>
          <p:nvPr>
            <p:ph sz="half" idx="4294967295"/>
          </p:nvPr>
        </p:nvGraphicFramePr>
        <p:xfrm>
          <a:off x="434975" y="1443038"/>
          <a:ext cx="4543425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r:id="rId3" imgW="4548010" imgH="4682134" progId="Excel.Chart.8">
                  <p:embed/>
                </p:oleObj>
              </mc:Choice>
              <mc:Fallback>
                <p:oleObj r:id="rId3" imgW="4548010" imgH="4682134" progId="Excel.Chart.8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443038"/>
                        <a:ext cx="4543425" cy="468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Grp="1"/>
          </p:cNvGraphicFramePr>
          <p:nvPr>
            <p:ph sz="quarter" idx="4294967295"/>
          </p:nvPr>
        </p:nvGraphicFramePr>
        <p:xfrm>
          <a:off x="4592638" y="1484313"/>
          <a:ext cx="4338637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Диаграмма" r:id="rId5" imgW="4229100" imgH="4564380" progId="Excel.Chart.8">
                  <p:embed/>
                </p:oleObj>
              </mc:Choice>
              <mc:Fallback>
                <p:oleObj name="Диаграмма" r:id="rId5" imgW="4229100" imgH="4564380" progId="Excel.Chart.8">
                  <p:embed/>
                  <p:pic>
                    <p:nvPicPr>
                      <p:cNvPr id="0" name="Pictur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1484313"/>
                        <a:ext cx="4338637" cy="468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6525" y="142876"/>
            <a:ext cx="8415675" cy="2566044"/>
          </a:xfrm>
          <a:solidFill>
            <a:schemeClr val="bg1"/>
          </a:solidFill>
        </p:spPr>
        <p:txBody>
          <a:bodyPr/>
          <a:lstStyle/>
          <a:p>
            <a:pPr indent="539750" algn="just">
              <a:lnSpc>
                <a:spcPct val="150000"/>
              </a:lnSpc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        </a:t>
            </a:r>
            <a:endParaRPr lang="ru-RU" sz="1200" dirty="0"/>
          </a:p>
        </p:txBody>
      </p:sp>
      <p:sp>
        <p:nvSpPr>
          <p:cNvPr id="41990" name="Текст 6"/>
          <p:cNvSpPr>
            <a:spLocks noGrp="1"/>
          </p:cNvSpPr>
          <p:nvPr>
            <p:ph type="body" idx="4294967295"/>
          </p:nvPr>
        </p:nvSpPr>
        <p:spPr>
          <a:xfrm rot="10800000" flipV="1">
            <a:off x="476248" y="278651"/>
            <a:ext cx="8146202" cy="3015334"/>
          </a:xfrm>
          <a:solidFill>
            <a:schemeClr val="bg1"/>
          </a:solidFill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ru-RU" sz="1600" dirty="0"/>
              <a:t>7. В 2016 г. наблюдалось снижение контингента больных, имеющих инвалидность вследствие психических расстройств (убыль составила 4637 человек, 0,4%). В тоже время в 2016 г. имел место прирост числа лиц, признанных инвалидами первично, на 356 человек, на 0,9% В 2015 г. также наблюдался прирост числа первично признанных инвалидами (на 406 человек, на 1,0%). В настоящее время из общего контингента зарегистрированных больных каждый четвертый является инвалидом по психическому заболеванию. Объяснением этому является практически полное отсутствие у психиатрических служб возможностей для социально-трудовой реабилитации не только инвалидов, но и практически всех психически больных, нуждающихся в трудоустройстве.</a:t>
            </a:r>
            <a:br>
              <a:rPr lang="ru-RU" sz="1600" dirty="0"/>
            </a:br>
            <a:endParaRPr lang="ru-RU" sz="1600" b="1" dirty="0"/>
          </a:p>
        </p:txBody>
      </p:sp>
      <p:graphicFrame>
        <p:nvGraphicFramePr>
          <p:cNvPr id="41987" name="Object 5"/>
          <p:cNvGraphicFramePr>
            <a:graphicFrameLocks noGrp="1"/>
          </p:cNvGraphicFramePr>
          <p:nvPr>
            <p:ph sz="quarter" idx="4294967295"/>
          </p:nvPr>
        </p:nvGraphicFramePr>
        <p:xfrm>
          <a:off x="4572000" y="3114675"/>
          <a:ext cx="4270375" cy="35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Диаграмма" r:id="rId3" imgW="4322439" imgH="3871296" progId="Excel.Chart.8">
                  <p:embed/>
                </p:oleObj>
              </mc:Choice>
              <mc:Fallback>
                <p:oleObj name="Диаграмма" r:id="rId3" imgW="4322439" imgH="3871296" progId="Excel.Chart.8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14675"/>
                        <a:ext cx="4270375" cy="359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Grp="1"/>
          </p:cNvGraphicFramePr>
          <p:nvPr>
            <p:ph sz="half" idx="4294967295"/>
          </p:nvPr>
        </p:nvGraphicFramePr>
        <p:xfrm>
          <a:off x="385763" y="3338513"/>
          <a:ext cx="4192587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Диаграмма" r:id="rId5" imgW="4237087" imgH="3822523" progId="Excel.Chart.8">
                  <p:embed/>
                </p:oleObj>
              </mc:Choice>
              <mc:Fallback>
                <p:oleObj name="Диаграмма" r:id="rId5" imgW="4237087" imgH="3822523" progId="Excel.Char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338513"/>
                        <a:ext cx="4192587" cy="336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B2070-C00F-488E-A5DC-FA7A65BA60F4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6863" y="188913"/>
            <a:ext cx="8145462" cy="4048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>
                <a:solidFill>
                  <a:schemeClr val="tx1"/>
                </a:solidFill>
                <a:latin typeface="Arial" charset="0"/>
                <a:cs typeface="Arial" charset="0"/>
              </a:rPr>
              <a:t>Здравствуйте, уважаемые коллеги!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341313" y="1314450"/>
            <a:ext cx="8326437" cy="42291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Прежде, чем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приступим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к изложению основных подходов к контролю качества отчетов за 2016 год по формам №№10 и 36 по психиатрии, коротко отметим некоторые тенденции, сложившиеся к концу 2016 года в учреждениях (организациях) психиатрической службы. В слайдах для большей наглядности наряду с данными за 2014-2016 гг. оставим показатели за 2005 г.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 1. В 2016 г. замедлилось сокращение сети учреждений психиатрической службы по сравнению с 2015 г. В сети амбулаторно-поликлинических учреждений за год число  ПНД сократилось на 7, число психотерапевтических кабинетов - на 11 (в 2015 г. – на 28, в 2014 г. – на 23, в 2013 г. – на 24, в 2012 г. – на 87).  В сети больничных учреждений произошло уменьшение ПБ на 12 и на 6 сократилось число ПНД, имеющих стационары. Число психоневрологических кабинетов в 2016 г. уменьшилось на 13, хотя в 2015 г. наблюдался прирост числа кабинетов на 56. В 2016 г. также возросло на 5 число диспансерных отделений при ПБ.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626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A77EC9-7DB3-4FA5-8F54-53EBB6CEEC20}" type="slidenum">
              <a:rPr lang="ru-RU" sz="1400" b="0"/>
              <a:pPr algn="r"/>
              <a:t>2</a:t>
            </a:fld>
            <a:endParaRPr lang="ru-RU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6250" y="260350"/>
            <a:ext cx="8199438" cy="1728788"/>
          </a:xfrm>
          <a:solidFill>
            <a:schemeClr val="bg1"/>
          </a:solidFill>
        </p:spPr>
        <p:txBody>
          <a:bodyPr/>
          <a:lstStyle/>
          <a:p>
            <a:pPr indent="539750" algn="just"/>
            <a:r>
              <a:rPr lang="ru-RU" sz="1400"/>
              <a:t>8. Высоким остается число госпитализированных пациентов с  психическими расстройствами, хотя тенденция к уменьшению числа госпитализированных, начавшаяся в 2001 г., продолжается. Но сам контингент больных остается весьма тяжелым, поскольку в структуре больных более половины (53,7%) составляют больные психозами и состояниями слабоумия, а из их числа две трети составляют больные шизофреническими расстройствами (65,6%). По прежнему, весьма высокими остаются сроки пребывания госпитализированных в стационары: начиная с 2005 г. и по 2016 г. среднее число дней пребывания в стационарах больных с психическими расстройствами держаться в интервале от 74 до 77 дней.</a:t>
            </a:r>
            <a:r>
              <a:rPr lang="ru-RU" sz="1400" b="1"/>
              <a:t> </a:t>
            </a:r>
          </a:p>
        </p:txBody>
      </p:sp>
      <p:sp>
        <p:nvSpPr>
          <p:cNvPr id="43014" name="Текст 6"/>
          <p:cNvSpPr>
            <a:spLocks noGrp="1"/>
          </p:cNvSpPr>
          <p:nvPr>
            <p:ph type="body" idx="4294967295"/>
          </p:nvPr>
        </p:nvSpPr>
        <p:spPr>
          <a:xfrm>
            <a:off x="566738" y="2259013"/>
            <a:ext cx="8181975" cy="360362"/>
          </a:xfrm>
          <a:solidFill>
            <a:schemeClr val="bg1"/>
          </a:solidFill>
        </p:spPr>
        <p:txBody>
          <a:bodyPr anchor="b"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800" b="1"/>
              <a:t>Показатели госпитализации в РФ в 2014-2016 гг. </a:t>
            </a:r>
          </a:p>
        </p:txBody>
      </p:sp>
      <p:graphicFrame>
        <p:nvGraphicFramePr>
          <p:cNvPr id="43011" name="Object 5"/>
          <p:cNvGraphicFramePr>
            <a:graphicFrameLocks noGrp="1"/>
          </p:cNvGraphicFramePr>
          <p:nvPr>
            <p:ph sz="quarter" idx="4294967295"/>
          </p:nvPr>
        </p:nvGraphicFramePr>
        <p:xfrm>
          <a:off x="4733925" y="2522538"/>
          <a:ext cx="4164013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r:id="rId3" imgW="4163929" imgH="4023709" progId="Excel.Chart.8">
                  <p:embed/>
                </p:oleObj>
              </mc:Choice>
              <mc:Fallback>
                <p:oleObj r:id="rId3" imgW="4163929" imgH="4023709" progId="Excel.Chart.8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2522538"/>
                        <a:ext cx="4164013" cy="402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Grp="1"/>
          </p:cNvGraphicFramePr>
          <p:nvPr>
            <p:ph sz="half" idx="4294967295"/>
          </p:nvPr>
        </p:nvGraphicFramePr>
        <p:xfrm>
          <a:off x="425450" y="2522538"/>
          <a:ext cx="4332288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r:id="rId5" imgW="4328535" imgH="4072481" progId="Excel.Chart.8">
                  <p:embed/>
                </p:oleObj>
              </mc:Choice>
              <mc:Fallback>
                <p:oleObj r:id="rId5" imgW="4328535" imgH="4072481" progId="Excel.Char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522538"/>
                        <a:ext cx="4332288" cy="407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66CD02-E664-467D-884F-11ECD8D173C1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79400"/>
            <a:ext cx="8229600" cy="628650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2288" y="863600"/>
            <a:ext cx="8229600" cy="55768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/>
              <a:t>Отметим некоторые сложившиеся тенденции в психиатрической службе и получившие дальнейшее развитие в 2016 г. </a:t>
            </a:r>
          </a:p>
          <a:p>
            <a:pPr>
              <a:lnSpc>
                <a:spcPct val="80000"/>
              </a:lnSpc>
            </a:pPr>
            <a:r>
              <a:rPr lang="ru-RU" sz="1600"/>
              <a:t>Продолжилось сокращение сети учреждений психиатрической службы не только в стационарной, но и во внебольничной службе. </a:t>
            </a:r>
          </a:p>
          <a:p>
            <a:pPr>
              <a:lnSpc>
                <a:spcPct val="80000"/>
              </a:lnSpc>
            </a:pPr>
            <a:r>
              <a:rPr lang="ru-RU" sz="1600"/>
              <a:t>Сократилось число врачей психиатров и психотерапевтов (физических лиц и занятых ими должностей).</a:t>
            </a:r>
          </a:p>
          <a:p>
            <a:pPr>
              <a:lnSpc>
                <a:spcPct val="80000"/>
              </a:lnSpc>
            </a:pPr>
            <a:r>
              <a:rPr lang="ru-RU" sz="1600"/>
              <a:t>Остается высоким коэффициент совместительства врачей психиатров, и очень высоким - коэффициент совместительства у врачей психотерапевтов. </a:t>
            </a:r>
          </a:p>
          <a:p>
            <a:pPr>
              <a:lnSpc>
                <a:spcPct val="80000"/>
              </a:lnSpc>
            </a:pPr>
            <a:r>
              <a:rPr lang="ru-RU" sz="1600"/>
              <a:t>Число занятых должностей специалистов с немедицинским образованием снизилось по всем категориям: медицинские психологи, социальные работники, специалисты по социальной работе. </a:t>
            </a:r>
          </a:p>
          <a:p>
            <a:pPr>
              <a:lnSpc>
                <a:spcPct val="80000"/>
              </a:lnSpc>
            </a:pPr>
            <a:r>
              <a:rPr lang="ru-RU" sz="1600"/>
              <a:t>Продолжилось сокращение коечного фонда для психически больных: сократилось число психиатрических коек и для взрослых  и для детей. </a:t>
            </a:r>
          </a:p>
          <a:p>
            <a:pPr>
              <a:lnSpc>
                <a:spcPct val="80000"/>
              </a:lnSpc>
            </a:pPr>
            <a:r>
              <a:rPr lang="ru-RU" sz="1600"/>
              <a:t>Наиболее высокая средняя занятость койки в году имеет место по категории койки для взрослых (всего) 335 дней, в том числе психиатрической койки собственно для взрослых - 336 дней и соматопсихиатрической - 342 дня. Наименьшее среднее число дней занятости койки отмечено по категории детских коек - 311 дней, коек для экспертизы - 236 дней и психосоматической койки – 326 дней.</a:t>
            </a:r>
          </a:p>
          <a:p>
            <a:pPr>
              <a:lnSpc>
                <a:spcPct val="80000"/>
              </a:lnSpc>
            </a:pPr>
            <a:r>
              <a:rPr lang="ru-RU" sz="1600"/>
              <a:t>В условиях высокой потребности в полустационарной, замещающей, помощи едва заметнен прирост числа мест в дневных стационарах - всего на 205 мест, что совсем не компенсирует сокращение числао психиатрических коек (2686). </a:t>
            </a:r>
          </a:p>
          <a:p>
            <a:pPr>
              <a:lnSpc>
                <a:spcPct val="80000"/>
              </a:lnSpc>
            </a:pPr>
            <a:r>
              <a:rPr lang="ru-RU" sz="1600"/>
              <a:t>В 2016 г. число мест в ЛПМ незначительно увеличилось на 117 (на 2,5%). 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222625" y="368300"/>
            <a:ext cx="218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Краткие выводы: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212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545" y="728700"/>
            <a:ext cx="8229600" cy="5711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Абсолютное число зарегистрированных больных, обратившихся за психоневрологической помощью, уменьшилось за год как в целом, так и по отдельным нозологическим группам.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Число пациентов с впервые в жизни установленным диагнозом в целом также снизилось. Однако число больных психозами и состояниями слабоумия и умственной отсталостью увеличилось.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Отмечено некоторое уменьшение контингента больных, имеющих инвалидность вследствие психических расстройств (на 0,04%), при этом наблюдалось увеличение числа больных, первично признанных инвалидами, на 0,9%.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 В настоящее время из общего контингента зарегистрированных больных каждый четвертый является инвалидом по психическому заболеванию. Объяснением этому является практическое отсутствие у психиатрических служб возможностей для полноценной социально-трудовой реабилитации не только инвалидов, но и всех зарегистрированных пациентов.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Высоким остается число госпитализированных пациентов с психическими расстройствами.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Сам контингент пациентов остается сложным, поскольку его структура преимущественно состоит из пациентов с психозами и состояниями слабоумия (53,7%), из них две трети составляют пациенты с шизофреническими расстройствами (65,6%).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Эту </a:t>
            </a:r>
            <a:r>
              <a:rPr lang="ru-RU" sz="1600" dirty="0"/>
              <a:t>неблагополучную тенденцию необходимо прервать, для чего следует пересмотреть с учетом всех современных реалий стратегию реорганизации и дальнейшего развития психиатрической службы </a:t>
            </a:r>
            <a:r>
              <a:rPr lang="ru-RU" sz="1600" dirty="0" smtClean="0"/>
              <a:t>страны</a:t>
            </a:r>
            <a:endParaRPr lang="ru-RU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746124" y="1763815"/>
            <a:ext cx="77413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0" dirty="0"/>
              <a:t>С более подробным анализом </a:t>
            </a:r>
            <a:r>
              <a:rPr lang="ru-RU" b="0" dirty="0" smtClean="0"/>
              <a:t>деятельности сети психиатрических учреждений можно </a:t>
            </a:r>
            <a:r>
              <a:rPr lang="ru-RU" b="0" dirty="0"/>
              <a:t>ознакомиться в </a:t>
            </a:r>
            <a:r>
              <a:rPr lang="ru-RU" b="0" dirty="0" smtClean="0"/>
              <a:t>статье «</a:t>
            </a:r>
            <a:r>
              <a:rPr lang="ru-RU" b="0" dirty="0"/>
              <a:t>Реформирование </a:t>
            </a:r>
            <a:r>
              <a:rPr lang="ru-RU" b="0" dirty="0" smtClean="0"/>
              <a:t>психиатрических служб и показатели заболеваемости психическими расстройствами в Российской Федерации в 2014-2016 гг.» в журнале Психическое здоровье №10 2017 г.</a:t>
            </a:r>
            <a:endParaRPr lang="ru-RU" b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67"/>
          </a:xfrm>
        </p:spPr>
        <p:txBody>
          <a:bodyPr/>
          <a:lstStyle/>
          <a:p>
            <a:r>
              <a:rPr lang="ru-RU" altLang="ru-RU" sz="2000" b="1" dirty="0" smtClean="0"/>
              <a:t>Формы 12, 10, 36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5" y="818709"/>
            <a:ext cx="8229600" cy="56256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каждом медицинском учреждении существуют базы данных о пациентах с психическими расстройствами, основанные на первичных учетных </a:t>
            </a:r>
            <a:r>
              <a:rPr lang="ru-RU" sz="1800" b="1" dirty="0" smtClean="0"/>
              <a:t>формах, </a:t>
            </a:r>
            <a:r>
              <a:rPr lang="ru-RU" sz="1800" b="1" dirty="0"/>
              <a:t>которые заполняются на каждого пациента: Медицинская карта амбулаторного больного – учетная форма № 025/у-04 и карта обратившегося за психиатрической (наркологической) помощью - учетная форма № 030-1/у-02. При подготовке сведений, необходимых для заполнения отчетных форм (№№ 10,36,12 и другие) </a:t>
            </a:r>
            <a:r>
              <a:rPr lang="ru-RU" sz="1800" b="1" dirty="0" smtClean="0"/>
              <a:t>базы </a:t>
            </a:r>
            <a:r>
              <a:rPr lang="ru-RU" sz="1800" b="1" dirty="0"/>
              <a:t>данных </a:t>
            </a:r>
            <a:r>
              <a:rPr lang="ru-RU" sz="1800" b="1" dirty="0" smtClean="0"/>
              <a:t>должны </a:t>
            </a:r>
            <a:r>
              <a:rPr lang="ru-RU" sz="1800" b="1" dirty="0"/>
              <a:t>тщательно </a:t>
            </a:r>
            <a:r>
              <a:rPr lang="ru-RU" sz="1800" b="1" dirty="0" smtClean="0"/>
              <a:t>выверяться</a:t>
            </a:r>
            <a:r>
              <a:rPr lang="ru-RU" sz="1800" b="1" dirty="0"/>
              <a:t>.    </a:t>
            </a:r>
          </a:p>
          <a:p>
            <a:pPr marL="0" indent="0" algn="just">
              <a:buFontTx/>
              <a:buNone/>
            </a:pPr>
            <a:r>
              <a:rPr lang="ru-RU" sz="1800" b="1" dirty="0"/>
              <a:t>     В первую очередь заполняются таблицы </a:t>
            </a:r>
            <a:r>
              <a:rPr lang="ru-RU" sz="1800" b="1" dirty="0" err="1"/>
              <a:t>ф.ф</a:t>
            </a:r>
            <a:r>
              <a:rPr lang="ru-RU" sz="1800" b="1" dirty="0"/>
              <a:t> №10 и 36, а после этого необходимые сведения переносятся из </a:t>
            </a:r>
            <a:r>
              <a:rPr lang="ru-RU" sz="1800" b="1" dirty="0" err="1"/>
              <a:t>ф.ф</a:t>
            </a:r>
            <a:r>
              <a:rPr lang="ru-RU" sz="1800" b="1" dirty="0"/>
              <a:t>. №</a:t>
            </a:r>
            <a:r>
              <a:rPr lang="ru-RU" sz="1800" b="1" dirty="0" smtClean="0"/>
              <a:t>10 и 36 </a:t>
            </a:r>
            <a:r>
              <a:rPr lang="ru-RU" sz="1800" b="1" dirty="0"/>
              <a:t>в ф.№12. </a:t>
            </a:r>
            <a:r>
              <a:rPr lang="ru-RU" sz="1800" b="1" dirty="0" smtClean="0"/>
              <a:t>Недостающие данные берутся из учетных форм.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 </a:t>
            </a:r>
            <a:r>
              <a:rPr lang="ru-RU" sz="1800" b="1" dirty="0"/>
              <a:t>По итогам 2016 года поступило замечание счетной палаты о несоответствии информации форм 10 и 36 по психиатрии </a:t>
            </a:r>
            <a:r>
              <a:rPr lang="ru-RU" sz="1800" b="1" dirty="0" smtClean="0"/>
              <a:t>и строки 6.0 формы </a:t>
            </a:r>
            <a:r>
              <a:rPr lang="ru-RU" sz="1800" b="1" dirty="0"/>
              <a:t>12.  Для согласования в таблицы 2000 и 3000 формы 10 и таблицы 2100 и 2110 формы 36 были добавлены строки «Психические расстройства (всего), за исключением расстройств, классифицированных в других рубриках </a:t>
            </a:r>
            <a:r>
              <a:rPr lang="ru-RU" sz="1800" b="1" dirty="0" smtClean="0"/>
              <a:t>МКБ-10 </a:t>
            </a:r>
            <a:r>
              <a:rPr lang="ru-RU" sz="1800" b="1" dirty="0"/>
              <a:t>(код со знаком * ) </a:t>
            </a:r>
            <a:r>
              <a:rPr lang="ru-RU" sz="1800" b="1" dirty="0" smtClean="0"/>
              <a:t>»</a:t>
            </a:r>
            <a:r>
              <a:rPr lang="ru-RU" sz="1600" b="1" dirty="0" smtClean="0"/>
              <a:t>  </a:t>
            </a:r>
            <a:endParaRPr lang="ru-RU" sz="1600" b="1" dirty="0"/>
          </a:p>
          <a:p>
            <a:pPr marL="0" indent="0" algn="ctr">
              <a:buFontTx/>
              <a:buNone/>
            </a:pPr>
            <a:r>
              <a:rPr lang="ru-RU" sz="1800" dirty="0" smtClean="0"/>
              <a:t> </a:t>
            </a:r>
            <a:r>
              <a:rPr lang="ru-RU" sz="1800" dirty="0"/>
              <a:t> 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1441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35110"/>
              </p:ext>
            </p:extLst>
          </p:nvPr>
        </p:nvGraphicFramePr>
        <p:xfrm>
          <a:off x="521550" y="683701"/>
          <a:ext cx="8280921" cy="5738525"/>
        </p:xfrm>
        <a:graphic>
          <a:graphicData uri="http://schemas.openxmlformats.org/drawingml/2006/table">
            <a:tbl>
              <a:tblPr/>
              <a:tblGrid>
                <a:gridCol w="4514535"/>
                <a:gridCol w="1929437"/>
                <a:gridCol w="1836949"/>
              </a:tblGrid>
              <a:tr h="450044">
                <a:tc>
                  <a:txBody>
                    <a:bodyPr/>
                    <a:lstStyle/>
                    <a:p>
                      <a:pPr marL="64770" indent="449516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</a:rPr>
                        <a:t>ППеречень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 психических расстройств, имеющих двойную кодировку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5"/>
                        </a:lnSpc>
                        <a:spcAft>
                          <a:spcPts val="1345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66421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20" dirty="0">
                          <a:effectLst/>
                          <a:latin typeface="Times New Roman"/>
                          <a:ea typeface="Times New Roman"/>
                        </a:rPr>
                        <a:t>Основной код (код </a:t>
                      </a:r>
                      <a:r>
                        <a:rPr lang="ru-RU" sz="1000" b="1" spc="-5" dirty="0">
                          <a:effectLst/>
                          <a:latin typeface="Times New Roman"/>
                          <a:ea typeface="Times New Roman"/>
                        </a:rPr>
                        <a:t>соматического за­</a:t>
                      </a:r>
                      <a:r>
                        <a:rPr lang="ru-RU" sz="1000" b="1" spc="-10" dirty="0">
                          <a:effectLst/>
                          <a:latin typeface="Times New Roman"/>
                          <a:ea typeface="Times New Roman"/>
                        </a:rPr>
                        <a:t>болевания </a:t>
                      </a:r>
                      <a:r>
                        <a:rPr lang="ru-RU" sz="1000" spc="-10" dirty="0">
                          <a:effectLst/>
                          <a:latin typeface="Times New Roman"/>
                          <a:ea typeface="Times New Roman"/>
                        </a:rPr>
                        <a:t>(+)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365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20" dirty="0">
                          <a:effectLst/>
                          <a:latin typeface="Times New Roman"/>
                          <a:ea typeface="Times New Roman"/>
                        </a:rPr>
                        <a:t>Альтернативный </a:t>
                      </a:r>
                      <a:r>
                        <a:rPr lang="ru-RU" sz="1000" b="1" spc="-15" dirty="0">
                          <a:effectLst/>
                          <a:latin typeface="Times New Roman"/>
                          <a:ea typeface="Times New Roman"/>
                        </a:rPr>
                        <a:t>код (код психи­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ческого рас­</a:t>
                      </a:r>
                      <a:r>
                        <a:rPr lang="ru-RU" sz="1000" b="1" spc="-15" dirty="0">
                          <a:effectLst/>
                          <a:latin typeface="Times New Roman"/>
                          <a:ea typeface="Times New Roman"/>
                        </a:rPr>
                        <a:t>стройства </a:t>
                      </a:r>
                      <a:r>
                        <a:rPr lang="ru-RU" sz="1000" spc="-15" dirty="0">
                          <a:effectLst/>
                          <a:latin typeface="Times New Roman"/>
                          <a:ea typeface="Times New Roman"/>
                        </a:rPr>
                        <a:t>(*)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273">
                <a:tc>
                  <a:txBody>
                    <a:bodyPr/>
                    <a:lstStyle/>
                    <a:p>
                      <a:pPr marL="15240" marR="24384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болезни Альцгеймера с ранним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началом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G30.0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87">
                <a:tc>
                  <a:txBody>
                    <a:bodyPr/>
                    <a:lstStyle/>
                    <a:p>
                      <a:pPr marL="18415" marR="17970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болезни Альцгеймера с поздним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началом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G30.1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57">
                <a:tc>
                  <a:txBody>
                    <a:bodyPr/>
                    <a:lstStyle/>
                    <a:p>
                      <a:pPr marL="15240" marR="16446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болезни Альцгеймера атипичная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или смешанного типа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G30.8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F00.2x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36"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болезни Альцгеймера неуточненая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G30.9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F00.9x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370"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при болезни Пика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G31.0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F02.0x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041">
                <a:tc>
                  <a:txBody>
                    <a:bodyPr/>
                    <a:lstStyle/>
                    <a:p>
                      <a:pPr marL="15240" marR="25019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/>
                          <a:ea typeface="Times New Roman"/>
                        </a:rPr>
                        <a:t>Деменция при болезни Крейтцфельдта-Якоба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(губчатом энцефалите)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А81.0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F02.1x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53"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при болезни Гентингтона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F02.2x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36"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при болезни Паркинсона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4505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F02.3x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370"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болезни, вызванной ВИЧ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В22.0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F02.4x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53"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/>
                          <a:ea typeface="Times New Roman"/>
                        </a:rPr>
                        <a:t>Деменция в связи с травмой головного мозга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S00-S09,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Т90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36">
                <a:tc>
                  <a:txBody>
                    <a:bodyPr/>
                    <a:lstStyle/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в связи с эпилепсией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G40.0-G40.8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132"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в связи с опухолью головного мозга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280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С70-С 72, 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D32-D34, D42-D43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36"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в связи с нейросифилисом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672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А52.1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57">
                <a:tc>
                  <a:txBody>
                    <a:bodyPr/>
                    <a:lstStyle/>
                    <a:p>
                      <a:pPr marL="12065" marR="9461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в связи с другими вирусными и бакте­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риальными нейроинфекциями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В94.1,В94.8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53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000" b="1" spc="-20">
                          <a:effectLst/>
                          <a:latin typeface="Times New Roman"/>
                          <a:ea typeface="Times New Roman"/>
                        </a:rPr>
                        <a:t>Деменция в связи с другими заболеваниями: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53">
                <a:tc>
                  <a:txBody>
                    <a:bodyPr/>
                    <a:lstStyle/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отравлении окисью углерода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450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Т58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36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при церебральном липидозе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Е75.0-Е75.6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57">
                <a:tc>
                  <a:txBody>
                    <a:bodyPr/>
                    <a:lstStyle/>
                    <a:p>
                      <a:pPr marL="8890" marR="4254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гепатолентикулярной дегенерации (бо­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лезнь Вильсона)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Е83.0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36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при гиперкальциемии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Е83.5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53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гипотиреоидизме, приобретенном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Е00, Е02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53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при интоксикациях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Т36-Т65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36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множественном склерозе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5615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57">
                <a:tc>
                  <a:txBody>
                    <a:bodyPr/>
                    <a:lstStyle/>
                    <a:p>
                      <a:pPr marL="3175" marR="21018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дефиците никотиновой кислоты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(пеллагре)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879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Е52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53"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узелковом полиартериите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М30.0-М30.8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36"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Деменция при трипаносомозах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В56, В57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78"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  <a:latin typeface="Times New Roman"/>
                          <a:ea typeface="Times New Roman"/>
                        </a:rPr>
                        <a:t>Деменция при дефиците витамина В12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672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Е53.8</a:t>
                      </a: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F02.8x7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72" marR="1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14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220" name="Group 532"/>
          <p:cNvGraphicFramePr>
            <a:graphicFrameLocks noGrp="1"/>
          </p:cNvGraphicFramePr>
          <p:nvPr/>
        </p:nvGraphicFramePr>
        <p:xfrm>
          <a:off x="611188" y="323850"/>
          <a:ext cx="7921625" cy="498475"/>
        </p:xfrm>
        <a:graphic>
          <a:graphicData uri="http://schemas.openxmlformats.org/drawingml/2006/table">
            <a:tbl>
              <a:tblPr/>
              <a:tblGrid>
                <a:gridCol w="7921625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заболеваний психическими расстройствами, зарегистрированных учреждением 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701675" y="872481"/>
            <a:ext cx="7470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 таблицы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и 3000</a:t>
            </a:r>
            <a:r>
              <a:rPr lang="ru-RU" sz="1000" dirty="0">
                <a:cs typeface="Times New Roman" pitchFamily="18" charset="0"/>
              </a:rPr>
              <a:t>								</a:t>
            </a:r>
            <a:endParaRPr lang="ru-RU" dirty="0"/>
          </a:p>
        </p:txBody>
      </p:sp>
      <p:graphicFrame>
        <p:nvGraphicFramePr>
          <p:cNvPr id="115216" name="Group 528"/>
          <p:cNvGraphicFramePr>
            <a:graphicFrameLocks noGrp="1"/>
          </p:cNvGraphicFramePr>
          <p:nvPr/>
        </p:nvGraphicFramePr>
        <p:xfrm>
          <a:off x="341313" y="1449388"/>
          <a:ext cx="8505825" cy="4737101"/>
        </p:xfrm>
        <a:graphic>
          <a:graphicData uri="http://schemas.openxmlformats.org/drawingml/2006/table">
            <a:tbl>
              <a:tblPr/>
              <a:tblGrid>
                <a:gridCol w="1847850"/>
                <a:gridCol w="706437"/>
                <a:gridCol w="569913"/>
                <a:gridCol w="533400"/>
                <a:gridCol w="534987"/>
                <a:gridCol w="531813"/>
                <a:gridCol w="531812"/>
                <a:gridCol w="531813"/>
                <a:gridCol w="531812"/>
                <a:gridCol w="533400"/>
                <a:gridCol w="534988"/>
                <a:gridCol w="534987"/>
                <a:gridCol w="582613"/>
              </a:tblGrid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 по МКБ-10 </a:t>
                      </a:r>
                      <a:b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(класс 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адаптированный для использования в РФ)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больных в течение года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пациентов (гр.4) наб-людаются и получают консультативно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лечеб-ную помощь по сос-тоянию на конец года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- женщин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 возрасте (из гр. 4):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3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15 - 17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20 - 39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лет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старше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диспан-серные пациенты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консульта-тивные пациенты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Психические расстройства - 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F00-F09, F20-F99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 со 2 по 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Психические расстройства (всего), за исключением расстройств, классифицированных в других рубриках МКБ-10  (код со знаком * 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-F09, F20-F99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8875DA-123F-4674-B1A3-85424A91C9DD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274638"/>
            <a:ext cx="8345487" cy="1166812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/>
              <a:t>Форма 10</a:t>
            </a:r>
            <a:br>
              <a:rPr lang="ru-RU" altLang="ru-RU" sz="2000" b="1" dirty="0"/>
            </a:br>
            <a:r>
              <a:rPr lang="ru-RU" altLang="ru-RU" sz="2000" b="1" dirty="0" err="1"/>
              <a:t>Внутриформенные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внутритабличные</a:t>
            </a:r>
            <a:r>
              <a:rPr lang="ru-RU" altLang="ru-RU" sz="2000" b="1" dirty="0"/>
              <a:t> контроли - таблицы (2000) и (3000) </a:t>
            </a:r>
          </a:p>
        </p:txBody>
      </p:sp>
      <p:sp>
        <p:nvSpPr>
          <p:cNvPr id="24579" name="Rectangle 380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73225"/>
            <a:ext cx="8067675" cy="45688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/>
              <a:t>	</a:t>
            </a:r>
            <a:r>
              <a:rPr lang="ru-RU" sz="1800" b="1">
                <a:solidFill>
                  <a:srgbClr val="000000"/>
                </a:solidFill>
              </a:rPr>
              <a:t>1. Внутритабличный контроль – по строкам, включая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         расчетные: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ru-RU" sz="1600" b="1">
                <a:solidFill>
                  <a:srgbClr val="000000"/>
                </a:solidFill>
              </a:rPr>
              <a:t>строка 1 = строки 2+15+24 по всем графам, включая расчетную «мужчины» (с 4 по 13 – всего и с 14 по 23 – сельские жители);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ru-RU" sz="1600" b="1">
                <a:solidFill>
                  <a:srgbClr val="000000"/>
                </a:solidFill>
              </a:rPr>
              <a:t>строка 2 = строки 3+7+8+9+10+11+13;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ru-RU" sz="1600" b="1">
                <a:solidFill>
                  <a:srgbClr val="000000"/>
                </a:solidFill>
              </a:rPr>
              <a:t>строка 15 = строки 16+18+20+21+23;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ru-RU" sz="1600" b="1">
                <a:solidFill>
                  <a:srgbClr val="000000"/>
                </a:solidFill>
              </a:rPr>
              <a:t>строка 3 </a:t>
            </a:r>
            <a:r>
              <a:rPr lang="en-US" sz="1600" b="1">
                <a:solidFill>
                  <a:srgbClr val="000000"/>
                </a:solidFill>
              </a:rPr>
              <a:t>&gt; </a:t>
            </a:r>
            <a:r>
              <a:rPr lang="ru-RU" sz="1600" b="1">
                <a:solidFill>
                  <a:srgbClr val="000000"/>
                </a:solidFill>
              </a:rPr>
              <a:t>строк 4+5+6;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ru-RU" sz="1600" b="1">
                <a:solidFill>
                  <a:srgbClr val="000000"/>
                </a:solidFill>
              </a:rPr>
              <a:t>строка 11 </a:t>
            </a:r>
            <a:r>
              <a:rPr lang="en-US" sz="1600" b="1">
                <a:solidFill>
                  <a:srgbClr val="000000"/>
                </a:solidFill>
              </a:rPr>
              <a:t>&gt; </a:t>
            </a:r>
            <a:r>
              <a:rPr lang="ru-RU" sz="1600" b="1">
                <a:solidFill>
                  <a:srgbClr val="000000"/>
                </a:solidFill>
              </a:rPr>
              <a:t> строки 12;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ru-RU" sz="1600" b="1">
                <a:solidFill>
                  <a:srgbClr val="000000"/>
                </a:solidFill>
              </a:rPr>
              <a:t>строка 13 </a:t>
            </a:r>
            <a:r>
              <a:rPr lang="en-US" sz="1600" b="1">
                <a:solidFill>
                  <a:srgbClr val="000000"/>
                </a:solidFill>
              </a:rPr>
              <a:t>&gt; </a:t>
            </a:r>
            <a:r>
              <a:rPr lang="ru-RU" sz="1600" b="1">
                <a:solidFill>
                  <a:srgbClr val="000000"/>
                </a:solidFill>
              </a:rPr>
              <a:t>строки 14;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ru-RU" sz="1600" b="1">
                <a:solidFill>
                  <a:srgbClr val="000000"/>
                </a:solidFill>
              </a:rPr>
              <a:t>трока 16 </a:t>
            </a:r>
            <a:r>
              <a:rPr lang="en-US" sz="1600" b="1">
                <a:solidFill>
                  <a:srgbClr val="000000"/>
                </a:solidFill>
              </a:rPr>
              <a:t>&gt; </a:t>
            </a:r>
            <a:r>
              <a:rPr lang="ru-RU" sz="1600" b="1">
                <a:solidFill>
                  <a:srgbClr val="000000"/>
                </a:solidFill>
              </a:rPr>
              <a:t>строки 17;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ru-RU" sz="1600" b="1">
                <a:solidFill>
                  <a:srgbClr val="000000"/>
                </a:solidFill>
              </a:rPr>
              <a:t>строка 18 </a:t>
            </a:r>
            <a:r>
              <a:rPr lang="en-US" sz="1600" b="1">
                <a:solidFill>
                  <a:srgbClr val="000000"/>
                </a:solidFill>
              </a:rPr>
              <a:t>&gt; </a:t>
            </a:r>
            <a:r>
              <a:rPr lang="ru-RU" sz="1600" b="1">
                <a:solidFill>
                  <a:srgbClr val="000000"/>
                </a:solidFill>
              </a:rPr>
              <a:t>строки 19;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ru-RU" sz="1600" b="1">
                <a:solidFill>
                  <a:srgbClr val="000000"/>
                </a:solidFill>
              </a:rPr>
              <a:t>трока 21 </a:t>
            </a:r>
            <a:r>
              <a:rPr lang="en-US" sz="1600" b="1">
                <a:solidFill>
                  <a:srgbClr val="000000"/>
                </a:solidFill>
              </a:rPr>
              <a:t>&gt; </a:t>
            </a:r>
            <a:r>
              <a:rPr lang="ru-RU" sz="1600" b="1">
                <a:solidFill>
                  <a:srgbClr val="000000"/>
                </a:solidFill>
              </a:rPr>
              <a:t>строки 22;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ru-RU" sz="1600" b="1">
                <a:solidFill>
                  <a:srgbClr val="000000"/>
                </a:solidFill>
              </a:rPr>
              <a:t>трока 24 </a:t>
            </a:r>
            <a:r>
              <a:rPr lang="en-US" sz="1600" b="1">
                <a:solidFill>
                  <a:srgbClr val="000000"/>
                </a:solidFill>
              </a:rPr>
              <a:t>&gt; </a:t>
            </a:r>
            <a:r>
              <a:rPr lang="ru-RU" sz="1600" b="1">
                <a:solidFill>
                  <a:srgbClr val="000000"/>
                </a:solidFill>
              </a:rPr>
              <a:t>строки 25;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ru-RU" sz="1600" b="1">
                <a:solidFill>
                  <a:srgbClr val="000000"/>
                </a:solidFill>
              </a:rPr>
              <a:t>трока 1 </a:t>
            </a:r>
            <a:r>
              <a:rPr lang="en-US" sz="1600" b="1">
                <a:solidFill>
                  <a:srgbClr val="000000"/>
                </a:solidFill>
              </a:rPr>
              <a:t>&gt; </a:t>
            </a:r>
            <a:r>
              <a:rPr lang="ru-RU" sz="1600" b="1">
                <a:solidFill>
                  <a:srgbClr val="000000"/>
                </a:solidFill>
              </a:rPr>
              <a:t>строки 26;</a:t>
            </a:r>
          </a:p>
        </p:txBody>
      </p:sp>
      <p:sp>
        <p:nvSpPr>
          <p:cNvPr id="46084" name="Line 125"/>
          <p:cNvSpPr>
            <a:spLocks noChangeShapeType="1"/>
          </p:cNvSpPr>
          <p:nvPr/>
        </p:nvSpPr>
        <p:spPr bwMode="auto">
          <a:xfrm>
            <a:off x="4459288" y="1441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6250" y="279400"/>
            <a:ext cx="8229600" cy="763588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/>
              <a:t>Форма 10</a:t>
            </a:r>
            <a:r>
              <a:rPr lang="ru-RU" altLang="ru-RU" sz="2000" b="1">
                <a:solidFill>
                  <a:srgbClr val="000000"/>
                </a:solidFill>
              </a:rPr>
              <a:t>  Дополнительные (расчетные) строки: 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47106" name="Объект 2"/>
          <p:cNvSpPr>
            <a:spLocks noGrp="1"/>
          </p:cNvSpPr>
          <p:nvPr>
            <p:ph idx="4294967295"/>
          </p:nvPr>
        </p:nvSpPr>
        <p:spPr>
          <a:xfrm>
            <a:off x="701675" y="1179513"/>
            <a:ext cx="8010525" cy="50847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–   </a:t>
            </a:r>
            <a:r>
              <a:rPr lang="ru-RU" sz="1600" b="1">
                <a:solidFill>
                  <a:srgbClr val="000000"/>
                </a:solidFill>
              </a:rPr>
              <a:t>другие органические психозы и (или) слабоумие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   – строка (3 – 4 – 5 – 6);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–   хронические неорганические психозы, неуточненные психические расстройства – строка (11 – 12);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–   другие аффективные психозы – строка (13 – 14);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–   другие органические непсихотические расстройства  - строка (16 – 17);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–   аффективные непсихотические расстройства – строка (18 – 19);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–   другие непсихотические расстройства, неуточненные непсихотические расстройства – строка (21 – 22);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–   другие формы умственной отсталости – строка (24 – 25).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Дополнительные графы по всем строкам, включая расчетные: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>
                <a:solidFill>
                  <a:srgbClr val="000000"/>
                </a:solidFill>
              </a:rPr>
              <a:t>-     </a:t>
            </a:r>
            <a:r>
              <a:rPr lang="ru-RU" sz="1600" b="1">
                <a:solidFill>
                  <a:srgbClr val="000000"/>
                </a:solidFill>
              </a:rPr>
              <a:t>графа 4 – графа 5 = мужчины;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rgbClr val="000000"/>
                </a:solidFill>
              </a:rPr>
              <a:t>графа 14 – графа 15 = мужчины;</a:t>
            </a:r>
          </a:p>
          <a:p>
            <a:pPr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Городские жители:</a:t>
            </a:r>
          </a:p>
          <a:p>
            <a:pPr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Разность соответствующих граф 4-13 и 14-23, включая мужчин, по всем строкам, включая расчетные </a:t>
            </a:r>
          </a:p>
          <a:p>
            <a:pPr>
              <a:buFontTx/>
              <a:buNone/>
            </a:pPr>
            <a:r>
              <a:rPr lang="ru-RU" sz="1600" b="1">
                <a:solidFill>
                  <a:srgbClr val="FF0000"/>
                </a:solidFill>
              </a:rPr>
              <a:t>В расчетных строках и расчетных графах не должно быть минусов!</a:t>
            </a:r>
          </a:p>
          <a:p>
            <a:pPr>
              <a:buFontTx/>
              <a:buNone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085376-3473-4BD2-B480-534F472E5EED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800" y="233363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/>
              <a:t>Форма 10 </a:t>
            </a:r>
            <a:br>
              <a:rPr lang="ru-RU" altLang="ru-RU" sz="2000" b="1"/>
            </a:br>
            <a:r>
              <a:rPr lang="ru-RU" altLang="ru-RU" sz="2000" b="1"/>
              <a:t>Внутриформенные внутритабличные контроли -таблицы (2000) и (3000) - продолжение</a:t>
            </a:r>
            <a:endParaRPr lang="ru-RU" sz="2000" b="1"/>
          </a:p>
        </p:txBody>
      </p:sp>
      <p:sp>
        <p:nvSpPr>
          <p:cNvPr id="48130" name="Объект 2"/>
          <p:cNvSpPr>
            <a:spLocks noGrp="1"/>
          </p:cNvSpPr>
          <p:nvPr>
            <p:ph idx="4294967295"/>
          </p:nvPr>
        </p:nvSpPr>
        <p:spPr>
          <a:xfrm>
            <a:off x="457200" y="1449388"/>
            <a:ext cx="8229600" cy="490537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2.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Внутритабличный контроль – по графам для всех строк, включая расчетные:</a:t>
            </a:r>
          </a:p>
          <a:p>
            <a:pPr marL="0" indent="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 графа 4 </a:t>
            </a:r>
            <a:r>
              <a:rPr lang="en-US" sz="2000" b="1">
                <a:solidFill>
                  <a:srgbClr val="000000"/>
                </a:solidFill>
              </a:rPr>
              <a:t>&gt; </a:t>
            </a:r>
            <a:r>
              <a:rPr lang="ru-RU" sz="2000" b="1">
                <a:solidFill>
                  <a:srgbClr val="000000"/>
                </a:solidFill>
              </a:rPr>
              <a:t>графы 5;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endParaRPr lang="ru-RU" sz="2000" b="1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 графа 4 = графы 6+7+8+9+10+11;</a:t>
            </a:r>
          </a:p>
          <a:p>
            <a:pPr marL="0" indent="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 графа 4 </a:t>
            </a:r>
            <a:r>
              <a:rPr lang="en-US" sz="2000" b="1">
                <a:solidFill>
                  <a:srgbClr val="000000"/>
                </a:solidFill>
              </a:rPr>
              <a:t>&gt; </a:t>
            </a:r>
            <a:r>
              <a:rPr lang="ru-RU" sz="2000" b="1">
                <a:solidFill>
                  <a:srgbClr val="000000"/>
                </a:solidFill>
              </a:rPr>
              <a:t>или = графы 12+13; в таблице 3000 графа 4 = графы 12 + 13;</a:t>
            </a:r>
          </a:p>
          <a:p>
            <a:pPr marL="0" indent="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 графа 14 </a:t>
            </a:r>
            <a:r>
              <a:rPr lang="en-US" sz="2000" b="1">
                <a:solidFill>
                  <a:srgbClr val="000000"/>
                </a:solidFill>
              </a:rPr>
              <a:t>&gt; </a:t>
            </a:r>
            <a:r>
              <a:rPr lang="ru-RU" sz="2000" b="1">
                <a:solidFill>
                  <a:srgbClr val="000000"/>
                </a:solidFill>
              </a:rPr>
              <a:t>графы 15;</a:t>
            </a:r>
          </a:p>
          <a:p>
            <a:pPr marL="0" indent="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 графа 14 </a:t>
            </a:r>
            <a:r>
              <a:rPr lang="en-US" sz="2000" b="1">
                <a:solidFill>
                  <a:srgbClr val="000000"/>
                </a:solidFill>
              </a:rPr>
              <a:t>= </a:t>
            </a:r>
            <a:r>
              <a:rPr lang="ru-RU" sz="2000" b="1">
                <a:solidFill>
                  <a:srgbClr val="000000"/>
                </a:solidFill>
              </a:rPr>
              <a:t>графы 16+17+18+19+20+21;</a:t>
            </a:r>
          </a:p>
          <a:p>
            <a:pPr marL="0" indent="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 графа 14 </a:t>
            </a:r>
            <a:r>
              <a:rPr lang="en-US" sz="2000" b="1">
                <a:solidFill>
                  <a:srgbClr val="000000"/>
                </a:solidFill>
              </a:rPr>
              <a:t>&gt; </a:t>
            </a:r>
            <a:r>
              <a:rPr lang="ru-RU" sz="2000" b="1">
                <a:solidFill>
                  <a:srgbClr val="000000"/>
                </a:solidFill>
              </a:rPr>
              <a:t>или = графы 22+23; в таблице 3000 графа 14 = графы 22 + 23;</a:t>
            </a:r>
          </a:p>
          <a:p>
            <a:pPr marL="0" indent="0">
              <a:buFontTx/>
              <a:buAutoNum type="arabicPeriod"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A1D22-0C1A-40D8-B166-3D7F5B2A02DA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46F8B8-4013-4E71-B5A7-09A67C194ABB}" type="slidenum">
              <a:rPr lang="ru-RU"/>
              <a:pPr/>
              <a:t>3</a:t>
            </a:fld>
            <a:endParaRPr lang="ru-RU"/>
          </a:p>
        </p:txBody>
      </p:sp>
      <p:sp>
        <p:nvSpPr>
          <p:cNvPr id="2459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85763" y="188913"/>
            <a:ext cx="8235950" cy="576262"/>
          </a:xfrm>
        </p:spPr>
        <p:txBody>
          <a:bodyPr/>
          <a:lstStyle/>
          <a:p>
            <a:r>
              <a:rPr lang="ru-RU" sz="1800" b="1">
                <a:solidFill>
                  <a:srgbClr val="000000"/>
                </a:solidFill>
              </a:rPr>
              <a:t>Сеть амбулаторных  психиатрических учреждений</a:t>
            </a:r>
            <a:endParaRPr lang="ru-RU" sz="1800"/>
          </a:p>
        </p:txBody>
      </p:sp>
      <p:graphicFrame>
        <p:nvGraphicFramePr>
          <p:cNvPr id="24609" name="Group 33"/>
          <p:cNvGraphicFramePr>
            <a:graphicFrameLocks noGrp="1"/>
          </p:cNvGraphicFramePr>
          <p:nvPr>
            <p:ph idx="4294967295"/>
          </p:nvPr>
        </p:nvGraphicFramePr>
        <p:xfrm>
          <a:off x="457200" y="765175"/>
          <a:ext cx="8229600" cy="5905500"/>
        </p:xfrm>
        <a:graphic>
          <a:graphicData uri="http://schemas.openxmlformats.org/drawingml/2006/table">
            <a:tbl>
              <a:tblPr/>
              <a:tblGrid>
                <a:gridCol w="4205288"/>
                <a:gridCol w="4024312"/>
              </a:tblGrid>
              <a:tr h="295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4791075" y="812800"/>
          <a:ext cx="411480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r:id="rId3" imgW="4115157" imgH="2773920" progId="Excel.Chart.8">
                  <p:embed/>
                </p:oleObj>
              </mc:Choice>
              <mc:Fallback>
                <p:oleObj r:id="rId3" imgW="4115157" imgH="2773920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812800"/>
                        <a:ext cx="4114800" cy="277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/>
          </p:cNvGraphicFramePr>
          <p:nvPr/>
        </p:nvGraphicFramePr>
        <p:xfrm>
          <a:off x="431800" y="3695700"/>
          <a:ext cx="4095750" cy="295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r:id="rId5" imgW="4096867" imgH="2956816" progId="Excel.Chart.8">
                  <p:embed/>
                </p:oleObj>
              </mc:Choice>
              <mc:Fallback>
                <p:oleObj r:id="rId5" imgW="4096867" imgH="2956816" progId="Excel.Chart.8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695700"/>
                        <a:ext cx="4095750" cy="295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ct 16"/>
          <p:cNvGraphicFramePr>
            <a:graphicFrameLocks/>
          </p:cNvGraphicFramePr>
          <p:nvPr/>
        </p:nvGraphicFramePr>
        <p:xfrm>
          <a:off x="4791075" y="3730625"/>
          <a:ext cx="397192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" r:id="rId7" imgW="3974936" imgH="2901948" progId="Excel.Chart.8">
                  <p:embed/>
                </p:oleObj>
              </mc:Choice>
              <mc:Fallback>
                <p:oleObj r:id="rId7" imgW="3974936" imgH="2901948" progId="Excel.Chart.8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730625"/>
                        <a:ext cx="3971925" cy="289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/>
        </p:nvGraphicFramePr>
        <p:xfrm>
          <a:off x="342900" y="723900"/>
          <a:ext cx="42799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" r:id="rId9" imgW="4279763" imgH="2883658" progId="Excel.Chart.8">
                  <p:embed/>
                </p:oleObj>
              </mc:Choice>
              <mc:Fallback>
                <p:oleObj r:id="rId9" imgW="4279763" imgH="2883658" progId="Excel.Char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723900"/>
                        <a:ext cx="4279900" cy="288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Прямоугольник 4"/>
          <p:cNvSpPr>
            <a:spLocks noChangeArrowheads="1"/>
          </p:cNvSpPr>
          <p:nvPr/>
        </p:nvSpPr>
        <p:spPr bwMode="auto">
          <a:xfrm>
            <a:off x="7858125" y="414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2400" b="1" dirty="0"/>
              <a:t>Форма 10</a:t>
            </a:r>
            <a:r>
              <a:rPr lang="ru-RU" altLang="ru-RU" sz="2800" b="1" dirty="0"/>
              <a:t> </a:t>
            </a:r>
            <a:br>
              <a:rPr lang="ru-RU" altLang="ru-RU" sz="2800" b="1" dirty="0"/>
            </a:br>
            <a:r>
              <a:rPr lang="ru-RU" altLang="ru-RU" sz="2400" b="1" dirty="0" err="1"/>
              <a:t>Внутриформенные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внутритабличные</a:t>
            </a:r>
            <a:r>
              <a:rPr lang="ru-RU" altLang="ru-RU" sz="2400" b="1" dirty="0"/>
              <a:t> контроли -таблицы (2000) и (3000) - продолжение</a:t>
            </a:r>
            <a:endParaRPr lang="ru-RU" sz="2400" b="1" dirty="0"/>
          </a:p>
        </p:txBody>
      </p:sp>
      <p:sp>
        <p:nvSpPr>
          <p:cNvPr id="49154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/>
              <a:t>    3. Внутритабличный контроль – по графам таблиц:  </a:t>
            </a:r>
          </a:p>
          <a:p>
            <a:pPr marL="0" indent="0">
              <a:buFontTx/>
              <a:buNone/>
            </a:pPr>
            <a:r>
              <a:rPr lang="ru-RU" sz="2400" b="1"/>
              <a:t>(табл.2000,3000)</a:t>
            </a:r>
            <a:endParaRPr lang="ru-RU" sz="2000" b="1"/>
          </a:p>
          <a:p>
            <a:pPr marL="0" indent="0" algn="just">
              <a:buFontTx/>
              <a:buNone/>
            </a:pPr>
            <a:r>
              <a:rPr lang="ru-RU" sz="2000" b="1"/>
              <a:t>Число </a:t>
            </a:r>
            <a:r>
              <a:rPr lang="ru-RU" sz="2400" b="1"/>
              <a:t>зарегистрированных всего (гр.4-13)</a:t>
            </a:r>
            <a:r>
              <a:rPr lang="ru-RU" sz="2000" b="1"/>
              <a:t> больше числа </a:t>
            </a:r>
            <a:r>
              <a:rPr lang="ru-RU" sz="2400" b="1"/>
              <a:t>зарегистрированных сельских жителей (гр.14-23) </a:t>
            </a:r>
            <a:r>
              <a:rPr lang="ru-RU" sz="2000" b="1"/>
              <a:t>по  всем    соответствующим  графам и строкам, включая расчетные.  Допускается равенство чисел в соотносимых графах (зарегистрированные всего равны зарегистрированные сельские жители) при составлении отчета на уровне небольших субъектов.</a:t>
            </a:r>
          </a:p>
        </p:txBody>
      </p:sp>
      <p:sp>
        <p:nvSpPr>
          <p:cNvPr id="49155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59AF85D-DC5C-4956-8DE8-C3885AC76C44}" type="slidenum">
              <a:rPr lang="ru-RU" sz="1400" b="0"/>
              <a:pPr algn="r"/>
              <a:t>30</a:t>
            </a:fld>
            <a:endParaRPr lang="ru-RU" sz="1400" b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2163" y="279400"/>
            <a:ext cx="7470775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/>
              <a:t>Форма 10 </a:t>
            </a:r>
            <a:br>
              <a:rPr lang="ru-RU" altLang="ru-RU" sz="2400" b="1"/>
            </a:br>
            <a:r>
              <a:rPr lang="ru-RU" altLang="ru-RU" sz="2400" b="1"/>
              <a:t> Внутриформенный межтабличный контроль - таблицы (2000) и (3000)</a:t>
            </a:r>
            <a:endParaRPr lang="ru-RU" sz="2400" b="1"/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just">
              <a:lnSpc>
                <a:spcPct val="130000"/>
              </a:lnSpc>
              <a:buFontTx/>
              <a:buNone/>
            </a:pPr>
            <a:r>
              <a:rPr lang="ru-RU" sz="2000" b="1"/>
              <a:t>Число зарегистрированных всего (табл.2000) больше числа числа зарегистрированных с впервые в жизни установленным диагнозом (табл.3000) по  всем    соответствующим  графам и строкам, </a:t>
            </a:r>
            <a:r>
              <a:rPr lang="ru-RU" sz="2000" b="1" u="sng"/>
              <a:t>включая расчетные</a:t>
            </a:r>
            <a:r>
              <a:rPr lang="ru-RU" sz="2000" b="1"/>
              <a:t>.  Допускается равенство чисел в соотносимых графах при составлении отчета на уровне малых чисел.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994EA-2A1A-4A9F-BF5C-8E9A5D2FE572}" type="slidenum">
              <a:rPr lang="ru-RU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4462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>
                <a:solidFill>
                  <a:srgbClr val="000000"/>
                </a:solidFill>
              </a:rPr>
              <a:t>Форма 36</a:t>
            </a:r>
            <a:r>
              <a:rPr lang="ru-RU" altLang="ru-RU" sz="1800" b="1" dirty="0">
                <a:solidFill>
                  <a:srgbClr val="000000"/>
                </a:solidFill>
              </a:rPr>
              <a:t/>
            </a:r>
            <a:br>
              <a:rPr lang="ru-RU" altLang="ru-RU" sz="1800" b="1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>СВЕДЕНИЯ О КОНТИНГЕНТАХ ПСИХИЧЕСКИ БОЛЬНЫХ</a:t>
            </a: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>за 20__ г.</a:t>
            </a:r>
            <a:endParaRPr lang="ru-RU" dirty="0"/>
          </a:p>
        </p:txBody>
      </p:sp>
      <p:sp>
        <p:nvSpPr>
          <p:cNvPr id="51202" name="Объект 2"/>
          <p:cNvSpPr>
            <a:spLocks noGrp="1"/>
          </p:cNvSpPr>
          <p:nvPr>
            <p:ph idx="4294967295"/>
          </p:nvPr>
        </p:nvSpPr>
        <p:spPr>
          <a:xfrm>
            <a:off x="457200" y="1943100"/>
            <a:ext cx="8229600" cy="41830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    Форма 36 содержит 18 таблиц – 2100,2110,2120, 2150,2160,2180,2190,2200,2210,2300,2310,2320,2340, 2400,2500,2600,2800,2900 и 4 подстрочника – 2101, 2181,2201,2301.</a:t>
            </a:r>
          </a:p>
          <a:p>
            <a:endParaRPr lang="ru-RU"/>
          </a:p>
        </p:txBody>
      </p:sp>
      <p:sp>
        <p:nvSpPr>
          <p:cNvPr id="51203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B68887-AA64-418E-8CDD-418742CBB53B}" type="slidenum">
              <a:rPr lang="ru-RU" sz="1400" b="0"/>
              <a:pPr algn="r"/>
              <a:t>32</a:t>
            </a:fld>
            <a:endParaRPr lang="ru-RU" sz="1400" b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85763" y="260128"/>
            <a:ext cx="843438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Контингенты пациентов,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находящихся под диспансерным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cs typeface="Times New Roman" pitchFamily="18" charset="0"/>
              </a:rPr>
              <a:t>(2100)</a:t>
            </a:r>
            <a:r>
              <a:rPr lang="ru-RU" sz="1200" dirty="0">
                <a:cs typeface="Times New Roman" pitchFamily="18" charset="0"/>
              </a:rPr>
              <a:t>								</a:t>
            </a:r>
            <a:endParaRPr lang="ru-RU" dirty="0"/>
          </a:p>
        </p:txBody>
      </p:sp>
      <p:graphicFrame>
        <p:nvGraphicFramePr>
          <p:cNvPr id="114180" name="Group 5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33196"/>
              </p:ext>
            </p:extLst>
          </p:nvPr>
        </p:nvGraphicFramePr>
        <p:xfrm>
          <a:off x="250825" y="1089025"/>
          <a:ext cx="8731250" cy="5441366"/>
        </p:xfrm>
        <a:graphic>
          <a:graphicData uri="http://schemas.openxmlformats.org/drawingml/2006/table">
            <a:tbl>
              <a:tblPr/>
              <a:tblGrid>
                <a:gridCol w="2105025"/>
                <a:gridCol w="714375"/>
                <a:gridCol w="374650"/>
                <a:gridCol w="654050"/>
                <a:gridCol w="547688"/>
                <a:gridCol w="488950"/>
                <a:gridCol w="487362"/>
                <a:gridCol w="511175"/>
                <a:gridCol w="511175"/>
                <a:gridCol w="612775"/>
                <a:gridCol w="487363"/>
                <a:gridCol w="490537"/>
                <a:gridCol w="746125"/>
              </a:tblGrid>
              <a:tr h="61587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МКБ-10 (класс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адаптиро-ванный для использова-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ния в РФ)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стро-ки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Взято под наблюдение в отчетном году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 впервые в жизни установленным диагнозом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Снято с наблюдения в отчетном году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под наблюдением пациентов на конец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отчетного года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числа пациентов, показанных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гр.10, переведено в течение года из группы пациентов, получавших консульта-тивно-лечебную помощь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детей: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связи с выздо-ровле-нием или стойким улучше-нием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детей: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3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14 лет включи-тельно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15-17 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14 лет включи-тельно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15-17 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Психические расстройства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F00-F09,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F20-F99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 со 2 по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Психические расстройства (всего), за исключением расстройств, классифицированных в других рубриках МКБ-10  (код со знаком * 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-F09, F20-F99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45" name="Rectangle 505"/>
          <p:cNvSpPr>
            <a:spLocks noChangeArrowheads="1"/>
          </p:cNvSpPr>
          <p:nvPr/>
        </p:nvSpPr>
        <p:spPr bwMode="auto">
          <a:xfrm>
            <a:off x="385763" y="456427"/>
            <a:ext cx="85963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cs typeface="Times New Roman" pitchFamily="18" charset="0"/>
              </a:rPr>
              <a:t>Контингенты пациентов, получающих консультативно-лечебную помощь</a:t>
            </a:r>
            <a:endParaRPr lang="ru-RU" sz="1600" dirty="0"/>
          </a:p>
          <a:p>
            <a:pPr eaLnBrk="0" hangingPunct="0"/>
            <a:r>
              <a:rPr lang="ru-RU" sz="12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(2110)     </a:t>
            </a:r>
            <a:r>
              <a:rPr lang="ru-RU" sz="1200" dirty="0">
                <a:cs typeface="Times New Roman" pitchFamily="18" charset="0"/>
              </a:rPr>
              <a:t>				 				</a:t>
            </a:r>
            <a:endParaRPr lang="ru-RU" dirty="0"/>
          </a:p>
        </p:txBody>
      </p:sp>
      <p:graphicFrame>
        <p:nvGraphicFramePr>
          <p:cNvPr id="113646" name="Group 10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33536"/>
              </p:ext>
            </p:extLst>
          </p:nvPr>
        </p:nvGraphicFramePr>
        <p:xfrm>
          <a:off x="385763" y="1223963"/>
          <a:ext cx="8551862" cy="5626236"/>
        </p:xfrm>
        <a:graphic>
          <a:graphicData uri="http://schemas.openxmlformats.org/drawingml/2006/table">
            <a:tbl>
              <a:tblPr/>
              <a:tblGrid>
                <a:gridCol w="2082800"/>
                <a:gridCol w="708025"/>
                <a:gridCol w="369887"/>
                <a:gridCol w="647700"/>
                <a:gridCol w="541338"/>
                <a:gridCol w="484187"/>
                <a:gridCol w="482600"/>
                <a:gridCol w="504825"/>
                <a:gridCol w="506413"/>
                <a:gridCol w="606425"/>
                <a:gridCol w="482600"/>
                <a:gridCol w="484187"/>
                <a:gridCol w="650875"/>
              </a:tblGrid>
              <a:tr h="69284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МКБ-10 (класс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адаптиро-ванный для использова-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ния в РФ)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стро-ки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Обратились впервые в течение года за консульта-тивно-лечебной помощью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с впервые в жизни установленным диагнозом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Прекрати-ли обра-щаться за консуль-тативно-лечебной помощью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связи с выздоров-лением или  стойким улучше-нием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Пациенты, которым продолжает оказываться консультативно-лечебная помощь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числа пациентов, показанных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гр.10, переведено в течение года из группы пациентов, находившихся под диспансерным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детей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детей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8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14 лет включи-тельно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15-17 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14 лет включи-тельно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15-17 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Психические расстройства - 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F00-F09,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F20-F99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 со 2 по 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Психические расстройства (всего), за исключением расстройств, классифицированных в других рубриках МКБ-10  (код со знаком * 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-F09, F20-F99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1800" b="1" dirty="0">
                <a:solidFill>
                  <a:srgbClr val="000000"/>
                </a:solidFill>
              </a:rPr>
              <a:t>Форма 36 Внутритабличный контроль </a:t>
            </a:r>
            <a:br>
              <a:rPr lang="ru-RU" altLang="ru-RU" sz="1800" b="1" dirty="0">
                <a:solidFill>
                  <a:srgbClr val="000000"/>
                </a:solidFill>
              </a:rPr>
            </a:br>
            <a:r>
              <a:rPr lang="ru-RU" altLang="ru-RU" sz="1800" b="1" dirty="0">
                <a:solidFill>
                  <a:srgbClr val="000000"/>
                </a:solidFill>
              </a:rPr>
              <a:t>таблицы (2100) - </a:t>
            </a:r>
            <a:r>
              <a:rPr lang="ru-RU" sz="1800" b="1" dirty="0">
                <a:solidFill>
                  <a:srgbClr val="000000"/>
                </a:solidFill>
              </a:rPr>
              <a:t>Контингенты пациентов, находящихся под диспансерным наблюдением</a:t>
            </a:r>
            <a:r>
              <a:rPr lang="ru-RU" altLang="ru-RU" sz="1800" b="1" dirty="0">
                <a:solidFill>
                  <a:srgbClr val="000000"/>
                </a:solidFill>
              </a:rPr>
              <a:t> и (2110)-</a:t>
            </a:r>
            <a:r>
              <a:rPr lang="ru-RU" sz="1800" b="1" dirty="0">
                <a:solidFill>
                  <a:srgbClr val="000000"/>
                </a:solidFill>
              </a:rPr>
              <a:t>Контингенты пациентов, получающих консультативно-лечебную помощь</a:t>
            </a:r>
          </a:p>
        </p:txBody>
      </p:sp>
      <p:sp>
        <p:nvSpPr>
          <p:cNvPr id="52226" name="Объект 2"/>
          <p:cNvSpPr>
            <a:spLocks noGrp="1"/>
          </p:cNvSpPr>
          <p:nvPr>
            <p:ph idx="4294967295"/>
          </p:nvPr>
        </p:nvSpPr>
        <p:spPr>
          <a:xfrm>
            <a:off x="457200" y="1763713"/>
            <a:ext cx="8229600" cy="4362450"/>
          </a:xfrm>
          <a:solidFill>
            <a:schemeClr val="bg1"/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Эти таблицы имеют расчетные строки:</a:t>
            </a:r>
          </a:p>
          <a:p>
            <a:pPr marL="609600" indent="-60960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другие психозы – стр.2а=стр.2-стр.3-стр.4</a:t>
            </a:r>
          </a:p>
          <a:p>
            <a:pPr marL="609600" indent="-60960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другие непсихотические расстройства – стр.5а=стр.5-стр.6</a:t>
            </a:r>
          </a:p>
          <a:p>
            <a:pPr marL="609600" indent="-60960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Эти таблицы имеют расчетные графы: </a:t>
            </a:r>
          </a:p>
          <a:p>
            <a:pPr marL="609600" indent="-60960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Возраст 18 лет и старше – гр.5а=гр.5-гр.6-гр.7</a:t>
            </a:r>
          </a:p>
          <a:p>
            <a:pPr marL="609600" indent="-60960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		          – гр.10а=гр.10-гр.11-гр.12</a:t>
            </a:r>
          </a:p>
          <a:p>
            <a:pPr marL="609600" indent="-609600">
              <a:buFontTx/>
              <a:buNone/>
            </a:pPr>
            <a:r>
              <a:rPr lang="ru-RU" sz="1800" b="1">
                <a:solidFill>
                  <a:srgbClr val="FF0000"/>
                </a:solidFill>
              </a:rPr>
              <a:t>В расчетных строках и расчетных графах не должно быть минусов!</a:t>
            </a:r>
          </a:p>
          <a:p>
            <a:pPr marL="609600" indent="-60960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контроль – по графам:</a:t>
            </a:r>
          </a:p>
          <a:p>
            <a:pPr marL="609600" indent="-60960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графа 4 </a:t>
            </a:r>
            <a:r>
              <a:rPr lang="en-US" sz="2000" b="1">
                <a:solidFill>
                  <a:srgbClr val="000000"/>
                </a:solidFill>
              </a:rPr>
              <a:t>&gt; </a:t>
            </a:r>
            <a:r>
              <a:rPr lang="ru-RU" sz="2000" b="1">
                <a:solidFill>
                  <a:srgbClr val="000000"/>
                </a:solidFill>
              </a:rPr>
              <a:t>графы 5;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endParaRPr lang="ru-RU" sz="2000" b="1">
              <a:solidFill>
                <a:srgbClr val="00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графа 5 </a:t>
            </a:r>
            <a:r>
              <a:rPr lang="en-US" sz="2000" b="1">
                <a:solidFill>
                  <a:srgbClr val="000000"/>
                </a:solidFill>
              </a:rPr>
              <a:t>&gt; </a:t>
            </a:r>
            <a:r>
              <a:rPr lang="ru-RU" sz="2000" b="1">
                <a:solidFill>
                  <a:srgbClr val="000000"/>
                </a:solidFill>
              </a:rPr>
              <a:t>графы 6+7;</a:t>
            </a:r>
          </a:p>
          <a:p>
            <a:pPr marL="609600" indent="-60960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графа 8 </a:t>
            </a:r>
            <a:r>
              <a:rPr lang="en-US" sz="2000" b="1">
                <a:solidFill>
                  <a:srgbClr val="000000"/>
                </a:solidFill>
              </a:rPr>
              <a:t>&gt; </a:t>
            </a:r>
            <a:r>
              <a:rPr lang="ru-RU" sz="2000" b="1">
                <a:solidFill>
                  <a:srgbClr val="000000"/>
                </a:solidFill>
              </a:rPr>
              <a:t>графы 9;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endParaRPr lang="ru-RU" sz="2000" b="1">
              <a:solidFill>
                <a:srgbClr val="00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000" b="1">
                <a:solidFill>
                  <a:srgbClr val="000000"/>
                </a:solidFill>
              </a:rPr>
              <a:t>графа 10 </a:t>
            </a:r>
            <a:r>
              <a:rPr lang="en-US" sz="2000" b="1">
                <a:solidFill>
                  <a:srgbClr val="000000"/>
                </a:solidFill>
              </a:rPr>
              <a:t>&gt; </a:t>
            </a:r>
            <a:r>
              <a:rPr lang="ru-RU" sz="2000" b="1">
                <a:solidFill>
                  <a:srgbClr val="000000"/>
                </a:solidFill>
              </a:rPr>
              <a:t>графы 11+12;</a:t>
            </a:r>
          </a:p>
        </p:txBody>
      </p:sp>
      <p:sp>
        <p:nvSpPr>
          <p:cNvPr id="52227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E7346B-0C8B-4ED6-876F-59999A1B2A61}" type="slidenum">
              <a:rPr lang="ru-RU" sz="1400" b="0"/>
              <a:pPr algn="r"/>
              <a:t>35</a:t>
            </a:fld>
            <a:endParaRPr lang="ru-RU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1800" b="1" dirty="0">
                <a:solidFill>
                  <a:srgbClr val="000000"/>
                </a:solidFill>
              </a:rPr>
              <a:t>Форма 36 Внутритабличный контроль </a:t>
            </a:r>
            <a:br>
              <a:rPr lang="ru-RU" altLang="ru-RU" sz="1800" b="1" dirty="0">
                <a:solidFill>
                  <a:srgbClr val="000000"/>
                </a:solidFill>
              </a:rPr>
            </a:br>
            <a:r>
              <a:rPr lang="ru-RU" altLang="ru-RU" sz="1800" b="1" dirty="0">
                <a:solidFill>
                  <a:srgbClr val="000000"/>
                </a:solidFill>
              </a:rPr>
              <a:t>таблицы (2100)-</a:t>
            </a:r>
            <a:r>
              <a:rPr lang="ru-RU" sz="1800" b="1" dirty="0">
                <a:solidFill>
                  <a:srgbClr val="000000"/>
                </a:solidFill>
              </a:rPr>
              <a:t>Контингенты пациентов, находящихся под диспансерным наблюдением</a:t>
            </a:r>
            <a:r>
              <a:rPr lang="ru-RU" altLang="ru-RU" sz="1800" b="1" dirty="0">
                <a:solidFill>
                  <a:srgbClr val="000000"/>
                </a:solidFill>
              </a:rPr>
              <a:t> и (2110)-</a:t>
            </a:r>
            <a:r>
              <a:rPr lang="ru-RU" sz="1800" b="1" dirty="0">
                <a:solidFill>
                  <a:srgbClr val="000000"/>
                </a:solidFill>
              </a:rPr>
              <a:t>Контингенты пациентов, получающих консультативно-лечебную помощь (продолжение</a:t>
            </a:r>
            <a:r>
              <a:rPr lang="ru-RU" sz="1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3250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Межгодовое </a:t>
            </a:r>
            <a:r>
              <a:rPr lang="ru-RU" sz="2000" b="1" dirty="0">
                <a:solidFill>
                  <a:srgbClr val="FF0000"/>
                </a:solidFill>
              </a:rPr>
              <a:t>движение пациентов по всем строкам таблицы 2100: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гр.10 </a:t>
            </a:r>
            <a:r>
              <a:rPr lang="ru-RU" sz="2000" b="1" dirty="0">
                <a:solidFill>
                  <a:srgbClr val="000000"/>
                </a:solidFill>
              </a:rPr>
              <a:t>таблицы 2100 за прошлый год + гр.4 таблицы 2100 – гр.8 таблицы 2100 + гр.13 таблицы 2100 - гр.13 таблицы 2110 = таблица 2100 гр.10. </a:t>
            </a:r>
          </a:p>
          <a:p>
            <a:pPr marL="0" indent="0">
              <a:buFontTx/>
              <a:buNone/>
            </a:pPr>
            <a:r>
              <a:rPr lang="ru-RU" sz="2000" b="1" dirty="0">
                <a:solidFill>
                  <a:srgbClr val="000000"/>
                </a:solidFill>
              </a:rPr>
              <a:t>Соответственно по всем строкам таблицы 2110</a:t>
            </a:r>
            <a:r>
              <a:rPr lang="ru-RU" sz="2000" b="1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гр.10 таблицы 2110 за прошлый год+ гр.4 таблицы 2110 - гр.8 таблицы 2110 + гр.13 таблицы 2110 - гр.13 таблицы 2100 = таблица 2110 гр.10.</a:t>
            </a:r>
          </a:p>
          <a:p>
            <a:pPr marL="0" indent="0">
              <a:buFontTx/>
              <a:buNone/>
            </a:pPr>
            <a:r>
              <a:rPr lang="ru-RU" sz="2000" b="1" dirty="0">
                <a:solidFill>
                  <a:srgbClr val="000000"/>
                </a:solidFill>
              </a:rPr>
              <a:t>В строках со 2 по 8 возможно неравенство вследствие диагностических переходов, но по строке 1 равенство обязательно.</a:t>
            </a:r>
          </a:p>
        </p:txBody>
      </p:sp>
      <p:sp>
        <p:nvSpPr>
          <p:cNvPr id="53251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08F8E6-A217-451F-A004-29A17AB18C10}" type="slidenum">
              <a:rPr lang="ru-RU" sz="1400" b="0"/>
              <a:pPr algn="r"/>
              <a:t>36</a:t>
            </a:fld>
            <a:endParaRPr lang="ru-RU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altLang="ru-RU" sz="1800" b="1" dirty="0" err="1">
                <a:solidFill>
                  <a:srgbClr val="000000"/>
                </a:solidFill>
              </a:rPr>
              <a:t>Внутритабличный</a:t>
            </a:r>
            <a:r>
              <a:rPr lang="ru-RU" altLang="ru-RU" sz="1800" b="1" dirty="0">
                <a:solidFill>
                  <a:srgbClr val="000000"/>
                </a:solidFill>
              </a:rPr>
              <a:t> контроль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altLang="ru-RU" sz="1800" b="1" dirty="0">
                <a:solidFill>
                  <a:srgbClr val="000000"/>
                </a:solidFill>
              </a:rPr>
              <a:t>таблицы (2180)-</a:t>
            </a:r>
            <a:r>
              <a:rPr lang="ru-RU" sz="1800" b="1" dirty="0">
                <a:solidFill>
                  <a:srgbClr val="000000"/>
                </a:solidFill>
              </a:rPr>
              <a:t>Контингенты пациентов, </a:t>
            </a:r>
            <a:r>
              <a:rPr lang="ru-RU" sz="1800" b="1" dirty="0"/>
              <a:t>имеющих группу инвалидности</a:t>
            </a:r>
          </a:p>
        </p:txBody>
      </p:sp>
      <p:sp>
        <p:nvSpPr>
          <p:cNvPr id="89090" name="Объект 2"/>
          <p:cNvSpPr>
            <a:spLocks noGrp="1"/>
          </p:cNvSpPr>
          <p:nvPr>
            <p:ph idx="1"/>
          </p:nvPr>
        </p:nvSpPr>
        <p:spPr>
          <a:xfrm>
            <a:off x="1241630" y="1268760"/>
            <a:ext cx="6705745" cy="490554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>
                <a:solidFill>
                  <a:srgbClr val="000000"/>
                </a:solidFill>
              </a:rPr>
              <a:t>Контроль </a:t>
            </a:r>
            <a:r>
              <a:rPr lang="ru-RU" sz="2000" b="1" dirty="0" smtClean="0">
                <a:solidFill>
                  <a:srgbClr val="000000"/>
                </a:solidFill>
              </a:rPr>
              <a:t>по строкам: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</a:rPr>
              <a:t>строка 1 &gt; суммы строк 2,3,5,6 по каждой графе;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>
                <a:solidFill>
                  <a:srgbClr val="000000"/>
                </a:solidFill>
              </a:rPr>
              <a:t>строка </a:t>
            </a:r>
            <a:r>
              <a:rPr lang="ru-RU" sz="2000" b="1" dirty="0" smtClean="0">
                <a:solidFill>
                  <a:srgbClr val="000000"/>
                </a:solidFill>
              </a:rPr>
              <a:t>3 &gt;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строки 4 графе.</a:t>
            </a:r>
          </a:p>
          <a:p>
            <a:pPr marL="0" indent="0"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Контроль для всех строк по графам: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1. графа 4 &gt; графы 5+6;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2. графа 7 &gt; графы 8+9;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3. графа 7 &gt; графы 4;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</a:rPr>
              <a:t>4. графа </a:t>
            </a:r>
            <a:r>
              <a:rPr lang="ru-RU" sz="2000" b="1" dirty="0" smtClean="0">
                <a:solidFill>
                  <a:srgbClr val="000000"/>
                </a:solidFill>
              </a:rPr>
              <a:t>8 </a:t>
            </a:r>
            <a:r>
              <a:rPr lang="ru-RU" sz="2000" b="1" dirty="0">
                <a:solidFill>
                  <a:srgbClr val="000000"/>
                </a:solidFill>
              </a:rPr>
              <a:t>&gt; графы </a:t>
            </a:r>
            <a:r>
              <a:rPr lang="ru-RU" sz="2000" b="1" dirty="0" smtClean="0">
                <a:solidFill>
                  <a:srgbClr val="000000"/>
                </a:solidFill>
              </a:rPr>
              <a:t>5;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5. </a:t>
            </a:r>
            <a:r>
              <a:rPr lang="ru-RU" sz="2000" b="1" dirty="0">
                <a:solidFill>
                  <a:srgbClr val="000000"/>
                </a:solidFill>
              </a:rPr>
              <a:t>графа </a:t>
            </a:r>
            <a:r>
              <a:rPr lang="ru-RU" sz="2000" b="1" dirty="0" smtClean="0">
                <a:solidFill>
                  <a:srgbClr val="000000"/>
                </a:solidFill>
              </a:rPr>
              <a:t>9 </a:t>
            </a:r>
            <a:r>
              <a:rPr lang="ru-RU" sz="2000" b="1" dirty="0">
                <a:solidFill>
                  <a:srgbClr val="000000"/>
                </a:solidFill>
              </a:rPr>
              <a:t>&gt; графы </a:t>
            </a:r>
            <a:r>
              <a:rPr lang="ru-RU" sz="2000" b="1" dirty="0" smtClean="0">
                <a:solidFill>
                  <a:srgbClr val="000000"/>
                </a:solidFill>
              </a:rPr>
              <a:t>6.</a:t>
            </a:r>
          </a:p>
          <a:p>
            <a:pPr marL="0" indent="0">
              <a:buNone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9A700D-D98C-4237-87C2-B5C813220172}" type="slidenum">
              <a:rPr lang="ru-RU" smtClean="0"/>
              <a:pPr/>
              <a:t>37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837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Контроль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altLang="ru-RU" sz="1800" b="1" dirty="0">
                <a:solidFill>
                  <a:schemeClr val="tx1"/>
                </a:solidFill>
              </a:rPr>
              <a:t>таблицы (2190) - Из общего числа инвалидов по психическому заболеванию (стр.1 гр.7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табл.2180</a:t>
            </a:r>
            <a:r>
              <a:rPr lang="ru-RU" altLang="ru-RU" sz="1800" b="1" dirty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0114" name="Объект 2"/>
          <p:cNvSpPr>
            <a:spLocks noGrp="1"/>
          </p:cNvSpPr>
          <p:nvPr>
            <p:ph idx="1"/>
          </p:nvPr>
        </p:nvSpPr>
        <p:spPr>
          <a:xfrm>
            <a:off x="701570" y="1943835"/>
            <a:ext cx="7785866" cy="317895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0000"/>
                </a:solidFill>
              </a:rPr>
              <a:t>Табл.2190, стр.1 гр.1 </a:t>
            </a:r>
            <a:r>
              <a:rPr lang="en-US" sz="2000" b="1" dirty="0">
                <a:solidFill>
                  <a:srgbClr val="000000"/>
                </a:solidFill>
              </a:rPr>
              <a:t>&gt;</a:t>
            </a:r>
            <a:r>
              <a:rPr lang="ru-RU" sz="2000" b="1" dirty="0">
                <a:solidFill>
                  <a:srgbClr val="000000"/>
                </a:solidFill>
              </a:rPr>
              <a:t> или </a:t>
            </a:r>
            <a:r>
              <a:rPr lang="en-US" sz="2000" b="1" dirty="0">
                <a:solidFill>
                  <a:srgbClr val="000000"/>
                </a:solidFill>
              </a:rPr>
              <a:t>=</a:t>
            </a:r>
            <a:r>
              <a:rPr lang="ru-RU" sz="2000" b="1" dirty="0">
                <a:solidFill>
                  <a:srgbClr val="000000"/>
                </a:solidFill>
              </a:rPr>
              <a:t> сумме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гр. </a:t>
            </a:r>
            <a:r>
              <a:rPr lang="ru-RU" sz="2000" b="1" dirty="0">
                <a:solidFill>
                  <a:srgbClr val="000000"/>
                </a:solidFill>
              </a:rPr>
              <a:t>2,3,4</a:t>
            </a:r>
          </a:p>
          <a:p>
            <a:pPr marL="0" indent="0" algn="ctr"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табл. 2190 гр. 1 &lt;</a:t>
            </a:r>
            <a:r>
              <a:rPr lang="ru-RU" sz="2000" b="1" dirty="0" smtClean="0"/>
              <a:t> стр.1 гр.7 табл. 2180</a:t>
            </a:r>
            <a:endParaRPr lang="ru-RU" dirty="0" smtClean="0"/>
          </a:p>
          <a:p>
            <a:pPr marL="0" indent="0" algn="ctr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табл. 2190 гр. 1 &lt; табл. 2120 </a:t>
            </a:r>
            <a:r>
              <a:rPr lang="ru-RU" sz="2000" b="1" dirty="0">
                <a:solidFill>
                  <a:srgbClr val="000000"/>
                </a:solidFill>
              </a:rPr>
              <a:t>гр. 2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AD693A-E8B7-4C9B-AB52-2D69FF99492B}" type="slidenum">
              <a:rPr lang="ru-RU" smtClean="0"/>
              <a:pPr/>
              <a:t>38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48251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4152"/>
          </a:xfrm>
        </p:spPr>
        <p:txBody>
          <a:bodyPr/>
          <a:lstStyle/>
          <a:p>
            <a:r>
              <a:rPr lang="ru-RU" sz="1600" b="1" dirty="0">
                <a:solidFill>
                  <a:srgbClr val="000000"/>
                </a:solidFill>
                <a:latin typeface="Arial Black" pitchFamily="34" charset="0"/>
              </a:rPr>
              <a:t>Внутритабличный контроль </a:t>
            </a:r>
            <a:br>
              <a:rPr lang="ru-RU" sz="1600" b="1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Arial Black" pitchFamily="34" charset="0"/>
              </a:rPr>
              <a:t>таблицы (2200) – Число занятых должностей психиатров и психотерапевтов, осуществляющих</a:t>
            </a:r>
            <a:br>
              <a:rPr lang="ru-RU" sz="1600" b="1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Arial Black" pitchFamily="34" charset="0"/>
              </a:rPr>
              <a:t> диспансерное наблюдение и консультативно-лечебную помощь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1550" y="1524000"/>
            <a:ext cx="8229600" cy="4332134"/>
          </a:xfrm>
        </p:spPr>
        <p:txBody>
          <a:bodyPr/>
          <a:lstStyle/>
          <a:p>
            <a:pPr marL="0" lvl="0" indent="0" eaLnBrk="0" hangingPunc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Контроль для всех строк по графам:</a:t>
            </a:r>
          </a:p>
          <a:p>
            <a:pPr marL="0" lvl="0" indent="0" eaLnBrk="0" hangingPunc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1. графа 4 </a:t>
            </a:r>
            <a:r>
              <a:rPr lang="en-US" sz="1800" b="1" dirty="0">
                <a:solidFill>
                  <a:srgbClr val="000000"/>
                </a:solidFill>
              </a:rPr>
              <a:t>&gt;</a:t>
            </a:r>
            <a:r>
              <a:rPr lang="ru-RU" sz="1800" b="1" dirty="0">
                <a:solidFill>
                  <a:srgbClr val="000000"/>
                </a:solidFill>
              </a:rPr>
              <a:t> графы 5;</a:t>
            </a:r>
          </a:p>
          <a:p>
            <a:pPr marL="0" lvl="0" indent="0" eaLnBrk="0" hangingPunc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2. графа 4 </a:t>
            </a:r>
            <a:r>
              <a:rPr lang="en-US" sz="1800" b="1" dirty="0">
                <a:solidFill>
                  <a:srgbClr val="000000"/>
                </a:solidFill>
              </a:rPr>
              <a:t>&gt;</a:t>
            </a:r>
            <a:r>
              <a:rPr lang="ru-RU" sz="1800" b="1" dirty="0">
                <a:solidFill>
                  <a:srgbClr val="000000"/>
                </a:solidFill>
              </a:rPr>
              <a:t> графы 6;</a:t>
            </a:r>
          </a:p>
          <a:p>
            <a:pPr marL="0" lvl="0" indent="0" algn="ctr" eaLnBrk="0" hangingPunc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Black" pitchFamily="34" charset="0"/>
              </a:rPr>
              <a:t>Межтабличный </a:t>
            </a:r>
            <a:r>
              <a:rPr lang="ru-RU" sz="1800" b="1" dirty="0">
                <a:solidFill>
                  <a:srgbClr val="000000"/>
                </a:solidFill>
                <a:latin typeface="Arial Black" pitchFamily="34" charset="0"/>
              </a:rPr>
              <a:t>контроль</a:t>
            </a:r>
            <a:endParaRPr lang="ru-RU" sz="1800" b="1" dirty="0">
              <a:solidFill>
                <a:srgbClr val="000000"/>
              </a:solidFill>
            </a:endParaRPr>
          </a:p>
          <a:p>
            <a:pPr marL="0" lvl="0" indent="0" eaLnBrk="0" hangingPunc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(2201) Из числа пациентов, находящихся под диспансерным наблюдением и получающих консультативно-лечебную помощь, получили курс лечения/реабилитации бригадным методом у психиатров</a:t>
            </a:r>
          </a:p>
          <a:p>
            <a:pPr marL="0" lvl="0" indent="0" eaLnBrk="0" hangingPunc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Табл. </a:t>
            </a:r>
            <a:r>
              <a:rPr lang="ru-RU" sz="1800" b="1" dirty="0">
                <a:solidFill>
                  <a:srgbClr val="000000"/>
                </a:solidFill>
              </a:rPr>
              <a:t>2201 </a:t>
            </a:r>
            <a:r>
              <a:rPr lang="ru-RU" sz="1800" b="1" dirty="0" smtClean="0">
                <a:solidFill>
                  <a:srgbClr val="000000"/>
                </a:solidFill>
              </a:rPr>
              <a:t>стр.1 сумма гр. 1,2,3 = табл. 2120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стр.1 гр. 1</a:t>
            </a:r>
          </a:p>
          <a:p>
            <a:pPr marL="0" indent="0" eaLnBrk="0" hangingPunc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Табл. 2210 </a:t>
            </a:r>
            <a:r>
              <a:rPr lang="ru-RU" sz="1800" b="1" dirty="0">
                <a:solidFill>
                  <a:srgbClr val="000000"/>
                </a:solidFill>
              </a:rPr>
              <a:t>стр.1 сумма гр. </a:t>
            </a:r>
            <a:r>
              <a:rPr lang="ru-RU" sz="1800" b="1" dirty="0" smtClean="0">
                <a:solidFill>
                  <a:srgbClr val="000000"/>
                </a:solidFill>
              </a:rPr>
              <a:t>7,8 = табл. </a:t>
            </a:r>
            <a:r>
              <a:rPr lang="ru-RU" sz="1800" b="1" dirty="0">
                <a:solidFill>
                  <a:srgbClr val="000000"/>
                </a:solidFill>
              </a:rPr>
              <a:t>2120 стр.1 гр. 1</a:t>
            </a:r>
          </a:p>
          <a:p>
            <a:pPr marL="0" lvl="0" indent="0" eaLnBrk="0" hangingPunct="0">
              <a:buNone/>
            </a:pPr>
            <a:endParaRPr lang="ru-RU" sz="1800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40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DD61A1-8572-4D9C-93F6-B81B47B6BFA0}" type="slidenum">
              <a:rPr lang="ru-RU"/>
              <a:pPr/>
              <a:t>4</a:t>
            </a:fld>
            <a:endParaRPr lang="ru-RU"/>
          </a:p>
        </p:txBody>
      </p:sp>
      <p:sp>
        <p:nvSpPr>
          <p:cNvPr id="256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5888"/>
            <a:ext cx="8229600" cy="720725"/>
          </a:xfrm>
          <a:solidFill>
            <a:schemeClr val="bg1"/>
          </a:solidFill>
        </p:spPr>
        <p:txBody>
          <a:bodyPr/>
          <a:lstStyle/>
          <a:p>
            <a:r>
              <a:rPr lang="ru-RU" sz="1800" b="1">
                <a:solidFill>
                  <a:srgbClr val="000000"/>
                </a:solidFill>
              </a:rPr>
              <a:t>Сеть стационарных  психиатрических учреждений</a:t>
            </a:r>
            <a:endParaRPr lang="ru-RU" sz="1800"/>
          </a:p>
        </p:txBody>
      </p:sp>
      <p:graphicFrame>
        <p:nvGraphicFramePr>
          <p:cNvPr id="25603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7363" y="935038"/>
          <a:ext cx="4418012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r:id="rId4" imgW="4419983" imgH="5194242" progId="Excel.Chart.8">
                  <p:embed/>
                </p:oleObj>
              </mc:Choice>
              <mc:Fallback>
                <p:oleObj r:id="rId4" imgW="4419983" imgH="5194242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935038"/>
                        <a:ext cx="4418012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16500" y="992188"/>
          <a:ext cx="3836988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r:id="rId6" imgW="3834716" imgH="5139373" progId="Excel.Chart.8">
                  <p:embed/>
                </p:oleObj>
              </mc:Choice>
              <mc:Fallback>
                <p:oleObj r:id="rId6" imgW="3834716" imgH="5139373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992188"/>
                        <a:ext cx="3836988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1800" b="1">
                <a:solidFill>
                  <a:srgbClr val="000000"/>
                </a:solidFill>
              </a:rPr>
              <a:t>Форма 36 Внутритабличный контроль 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таблицы (2300)- </a:t>
            </a:r>
            <a:r>
              <a:rPr lang="ru-RU" sz="1800" b="1">
                <a:solidFill>
                  <a:srgbClr val="000000"/>
                </a:solidFill>
              </a:rPr>
              <a:t>Состав пациентов, больных психическими расстройствами, получивших медицинскую помощь в стационарных условиях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endParaRPr lang="ru-RU" sz="2000" b="1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Таблица имеет расчетные строки: 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– стр.3а=стр.3-стр.4-стр.5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– стр.10а=стр.10-стр.11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– стр.12а=стр.12-стр.13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– стр.16а=стр.16-стр.17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– стр.19а=стр.19-стр.20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– стр.23а=стр.23-стр.24-стр.25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Таблица имеет расчетные графы: 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Возраст 18 лет и старше – гр.4а=гр.4-гр.5-гр.6</a:t>
            </a:r>
          </a:p>
          <a:p>
            <a:pPr marL="0" indent="0">
              <a:buFontTx/>
              <a:buNone/>
            </a:pPr>
            <a:r>
              <a:rPr lang="ru-RU" sz="2000" b="1">
                <a:solidFill>
                  <a:srgbClr val="000000"/>
                </a:solidFill>
              </a:rPr>
              <a:t>		          – гр.12а=гр.12-гр.13-гр.14</a:t>
            </a:r>
          </a:p>
          <a:p>
            <a:pPr marL="0" indent="0">
              <a:buFontTx/>
              <a:buNone/>
            </a:pPr>
            <a:r>
              <a:rPr lang="ru-RU" sz="1800" b="1">
                <a:solidFill>
                  <a:srgbClr val="FF0000"/>
                </a:solidFill>
              </a:rPr>
              <a:t>В расчетных строках и расчетных графах не должно быть минусов!</a:t>
            </a:r>
          </a:p>
          <a:p>
            <a:pPr marL="0" indent="0">
              <a:buFontTx/>
              <a:buNone/>
            </a:pPr>
            <a:endParaRPr lang="ru-RU"/>
          </a:p>
        </p:txBody>
      </p:sp>
      <p:sp>
        <p:nvSpPr>
          <p:cNvPr id="54275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C14FBF4-7B96-419C-9E2B-C589E199694D}" type="slidenum">
              <a:rPr lang="ru-RU" sz="1400" b="0"/>
              <a:pPr algn="r"/>
              <a:t>40</a:t>
            </a:fld>
            <a:endParaRPr lang="ru-RU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6835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1800" b="1">
                <a:solidFill>
                  <a:srgbClr val="000000"/>
                </a:solidFill>
              </a:rPr>
              <a:t>Форма 36 </a:t>
            </a:r>
            <a:r>
              <a:rPr lang="ru-RU" altLang="ru-RU" sz="1600" b="1">
                <a:solidFill>
                  <a:srgbClr val="000000"/>
                </a:solidFill>
              </a:rPr>
              <a:t>Внутритабличный контроль </a:t>
            </a:r>
            <a:br>
              <a:rPr lang="ru-RU" altLang="ru-RU" sz="1600" b="1">
                <a:solidFill>
                  <a:srgbClr val="000000"/>
                </a:solidFill>
              </a:rPr>
            </a:br>
            <a:r>
              <a:rPr lang="ru-RU" altLang="ru-RU" sz="1600" b="1">
                <a:solidFill>
                  <a:srgbClr val="000000"/>
                </a:solidFill>
              </a:rPr>
              <a:t>таблицы (2300)- </a:t>
            </a:r>
            <a:r>
              <a:rPr lang="ru-RU" sz="1600" b="1">
                <a:solidFill>
                  <a:srgbClr val="000000"/>
                </a:solidFill>
              </a:rPr>
              <a:t>Состав пациентов, больных психическими расстройствами, получивших медицинскую помощь в стационарных условиях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6545" y="1365920"/>
            <a:ext cx="8345487" cy="511175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1600" dirty="0"/>
              <a:t>      Проверка межгодового движения пациентов всех возрастов в стационаре выполняется по всем строкам, включая расчетные: графа 12 т.2300 за прошлый год + графа 4 т. 2300 </a:t>
            </a:r>
            <a:r>
              <a:rPr lang="ru-RU" sz="1600" dirty="0" smtClean="0"/>
              <a:t>- </a:t>
            </a:r>
            <a:r>
              <a:rPr lang="ru-RU" sz="1600" dirty="0"/>
              <a:t>графа 10 т. 2300 </a:t>
            </a:r>
            <a:r>
              <a:rPr lang="ru-RU" sz="1600" dirty="0" smtClean="0"/>
              <a:t>- </a:t>
            </a:r>
            <a:r>
              <a:rPr lang="ru-RU" sz="1600" dirty="0"/>
              <a:t>графа 12 т. 2300</a:t>
            </a:r>
          </a:p>
          <a:p>
            <a:pPr marL="0" indent="0">
              <a:buFontTx/>
              <a:buChar char="-"/>
            </a:pPr>
            <a:r>
              <a:rPr lang="ru-RU" sz="1600" dirty="0"/>
              <a:t>полученные результаты в таблице 2300 графе 12 по сумме строк 1, 23, 26 должны быть строго равны «0» </a:t>
            </a:r>
          </a:p>
          <a:p>
            <a:pPr marL="0" indent="0">
              <a:buFontTx/>
              <a:buChar char="-"/>
            </a:pPr>
            <a:r>
              <a:rPr lang="ru-RU" sz="1600" dirty="0"/>
              <a:t>по отдельным строкам могут быть ненулевые </a:t>
            </a:r>
            <a:r>
              <a:rPr lang="ru-RU" sz="1600" dirty="0" smtClean="0"/>
              <a:t>значения, </a:t>
            </a:r>
            <a:r>
              <a:rPr lang="ru-RU" sz="1600" dirty="0"/>
              <a:t>что свидетельствует о наличии диагностических переходов.</a:t>
            </a:r>
          </a:p>
          <a:p>
            <a:pPr marL="0" indent="0">
              <a:buFontTx/>
              <a:buNone/>
            </a:pPr>
            <a:r>
              <a:rPr lang="ru-RU" sz="1600" dirty="0"/>
              <a:t>      Проверка межгодового движения по детям 0-14 лет и 15-17 лет проводится только в целом по сумме строк 1, 23, 26 т. 2300 и графам 6 и 8 т. 2320</a:t>
            </a:r>
          </a:p>
          <a:p>
            <a:pPr marL="0" indent="0">
              <a:buFontTx/>
              <a:buChar char="-"/>
            </a:pPr>
            <a:r>
              <a:rPr lang="ru-RU" sz="1600" dirty="0"/>
              <a:t>Дети 0-14 лет: сумма строк 1+23+26 по графе 13 т. 2300 за прошлый год + сумма строк 1+23+26 по графе 5 т.2300 отчетного года </a:t>
            </a:r>
            <a:r>
              <a:rPr lang="ru-RU" sz="1600" dirty="0" smtClean="0"/>
              <a:t>- </a:t>
            </a:r>
            <a:r>
              <a:rPr lang="ru-RU" sz="1600" dirty="0"/>
              <a:t>строка 1 графа 6 т. 2320 отчетного года </a:t>
            </a:r>
            <a:r>
              <a:rPr lang="ru-RU" sz="1600" dirty="0" smtClean="0"/>
              <a:t>- </a:t>
            </a:r>
            <a:r>
              <a:rPr lang="ru-RU" sz="1600" dirty="0"/>
              <a:t>сумма строк 1, 23, 26 по графе 13 т. 2300 отчетного года;</a:t>
            </a:r>
          </a:p>
          <a:p>
            <a:pPr marL="0" indent="0">
              <a:buFontTx/>
              <a:buChar char="-"/>
            </a:pPr>
            <a:r>
              <a:rPr lang="ru-RU" sz="1600" dirty="0"/>
              <a:t>Дети 15-17 лет: сумма строк 1, 23, 26 по графе 14 т. 2300 прошлого года + сумма строк 1, 23, 26 по графе 6 т. 2300 отчетного года </a:t>
            </a:r>
            <a:r>
              <a:rPr lang="ru-RU" sz="1600" dirty="0" smtClean="0"/>
              <a:t>- </a:t>
            </a:r>
            <a:r>
              <a:rPr lang="ru-RU" sz="1600" dirty="0"/>
              <a:t>строка 1 графа 8 т. 2320 отчетного года </a:t>
            </a:r>
            <a:r>
              <a:rPr lang="ru-RU" sz="1600" dirty="0" smtClean="0"/>
              <a:t>- </a:t>
            </a:r>
            <a:r>
              <a:rPr lang="ru-RU" sz="1600" dirty="0"/>
              <a:t>сумма строк 1, 23, 26 по графе 14 т. 2300 отчетного года.</a:t>
            </a:r>
          </a:p>
          <a:p>
            <a:pPr marL="0" indent="0">
              <a:buFontTx/>
              <a:buChar char="-"/>
            </a:pPr>
            <a:r>
              <a:rPr lang="ru-RU" sz="1600" dirty="0"/>
              <a:t>Полученные результаты в т. 2300 графа 13 и 14 по сумме строк 1, 23, 26 могут быть равны «0», </a:t>
            </a:r>
            <a:r>
              <a:rPr lang="ru-RU" sz="1600" dirty="0" smtClean="0"/>
              <a:t>нужно строго отслеживать возможные возрастные переходы.</a:t>
            </a:r>
            <a:endParaRPr lang="ru-RU" sz="1600" dirty="0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10F3CF-2B52-46F4-AEC9-6F815756D224}" type="slidenum">
              <a:rPr lang="ru-RU" sz="1400" b="0"/>
              <a:pPr algn="r"/>
              <a:t>41</a:t>
            </a:fld>
            <a:endParaRPr lang="ru-RU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1800" b="1">
                <a:solidFill>
                  <a:srgbClr val="000000"/>
                </a:solidFill>
              </a:rPr>
              <a:t>Форма 36 Внутритабличный контроль 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таблицы (2300)- </a:t>
            </a:r>
            <a:r>
              <a:rPr lang="ru-RU" sz="1800" b="1">
                <a:solidFill>
                  <a:srgbClr val="000000"/>
                </a:solidFill>
              </a:rPr>
              <a:t>Состав пациентов, больных психическими расстройствами, получивших медицинскую помощь в стационарных условиях (продолжение)</a:t>
            </a:r>
          </a:p>
        </p:txBody>
      </p:sp>
      <p:sp>
        <p:nvSpPr>
          <p:cNvPr id="56322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Контроль – по строкам:</a:t>
            </a:r>
          </a:p>
          <a:p>
            <a:pPr marL="0" indent="0">
              <a:buFontTx/>
              <a:buNone/>
            </a:pPr>
            <a:endParaRPr lang="ru-RU" sz="1800" b="1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1800" b="1">
                <a:solidFill>
                  <a:srgbClr val="000000"/>
                </a:solidFill>
              </a:rPr>
              <a:t>строка 1 =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r>
              <a:rPr lang="ru-RU" sz="1800" b="1">
                <a:solidFill>
                  <a:srgbClr val="000000"/>
                </a:solidFill>
              </a:rPr>
              <a:t>строки 2+14+22;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endParaRPr lang="ru-RU" sz="1800" b="1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1800" b="1">
                <a:solidFill>
                  <a:srgbClr val="000000"/>
                </a:solidFill>
              </a:rPr>
              <a:t>строка 2 =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r>
              <a:rPr lang="ru-RU" sz="1800" b="1">
                <a:solidFill>
                  <a:srgbClr val="000000"/>
                </a:solidFill>
              </a:rPr>
              <a:t>строки 3+6+7+8+9+10+12;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endParaRPr lang="ru-RU" sz="1800" b="1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1800" b="1">
                <a:solidFill>
                  <a:srgbClr val="000000"/>
                </a:solidFill>
              </a:rPr>
              <a:t>строка 14 =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r>
              <a:rPr lang="ru-RU" sz="1800" b="1">
                <a:solidFill>
                  <a:srgbClr val="000000"/>
                </a:solidFill>
              </a:rPr>
              <a:t>строки 15+16+18+19+21;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endParaRPr lang="ru-RU" sz="1800" b="1">
              <a:solidFill>
                <a:srgbClr val="00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ru-RU" sz="1800" b="1">
                <a:solidFill>
                  <a:srgbClr val="000000"/>
                </a:solidFill>
              </a:rPr>
              <a:t>строка 23 </a:t>
            </a:r>
            <a:r>
              <a:rPr lang="en-US" sz="1800" b="1">
                <a:solidFill>
                  <a:srgbClr val="000000"/>
                </a:solidFill>
              </a:rPr>
              <a:t>&gt; </a:t>
            </a:r>
            <a:r>
              <a:rPr lang="ru-RU" sz="1800" b="1">
                <a:solidFill>
                  <a:srgbClr val="000000"/>
                </a:solidFill>
              </a:rPr>
              <a:t>строки 24+25</a:t>
            </a:r>
          </a:p>
          <a:p>
            <a:pPr marL="0" indent="0">
              <a:buFontTx/>
              <a:buNone/>
            </a:pPr>
            <a:endParaRPr lang="ru-RU" sz="1800" b="1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Для </a:t>
            </a:r>
            <a:r>
              <a:rPr lang="ru-RU" altLang="ru-RU" sz="1800" b="1">
                <a:solidFill>
                  <a:srgbClr val="000000"/>
                </a:solidFill>
              </a:rPr>
              <a:t>межтабличного контроля нужна </a:t>
            </a:r>
          </a:p>
          <a:p>
            <a:pPr marL="0" indent="0">
              <a:buFontTx/>
              <a:buNone/>
            </a:pPr>
            <a:r>
              <a:rPr lang="ru-RU" sz="1800" b="1">
                <a:solidFill>
                  <a:srgbClr val="000000"/>
                </a:solidFill>
              </a:rPr>
              <a:t>стр.1а=стр.1+стр.23+стр.26 всего</a:t>
            </a:r>
          </a:p>
          <a:p>
            <a:pPr marL="0" indent="0">
              <a:buFontTx/>
              <a:buNone/>
            </a:pPr>
            <a:endParaRPr lang="ru-RU" sz="280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1800" b="1"/>
              <a:t>Контроль - по графам:</a:t>
            </a:r>
          </a:p>
          <a:p>
            <a:pPr marL="0" indent="0">
              <a:buFontTx/>
              <a:buNone/>
            </a:pPr>
            <a:endParaRPr lang="ru-RU" sz="1800" b="1"/>
          </a:p>
          <a:p>
            <a:pPr marL="0" indent="0">
              <a:buFontTx/>
              <a:buAutoNum type="arabicPeriod"/>
            </a:pPr>
            <a:r>
              <a:rPr lang="ru-RU" sz="1800" b="1"/>
              <a:t>графа 4  </a:t>
            </a:r>
            <a:r>
              <a:rPr lang="en-US" sz="1800" b="1"/>
              <a:t>&gt;</a:t>
            </a:r>
            <a:r>
              <a:rPr lang="ru-RU" sz="1800" b="1"/>
              <a:t> графы 5+6;</a:t>
            </a:r>
          </a:p>
          <a:p>
            <a:pPr marL="0" indent="0">
              <a:buFontTx/>
              <a:buAutoNum type="arabicPeriod"/>
            </a:pPr>
            <a:r>
              <a:rPr lang="ru-RU" sz="1800" b="1"/>
              <a:t>графа 4  </a:t>
            </a:r>
            <a:r>
              <a:rPr lang="en-US" sz="1800" b="1"/>
              <a:t>&gt; </a:t>
            </a:r>
            <a:r>
              <a:rPr lang="ru-RU" sz="1800" b="1"/>
              <a:t>графа 7;</a:t>
            </a:r>
          </a:p>
          <a:p>
            <a:pPr marL="0" indent="0">
              <a:buFontTx/>
              <a:buAutoNum type="arabicPeriod"/>
            </a:pPr>
            <a:r>
              <a:rPr lang="ru-RU" sz="1800" b="1"/>
              <a:t>графа 4  </a:t>
            </a:r>
            <a:r>
              <a:rPr lang="en-US" sz="1800" b="1"/>
              <a:t>&gt;</a:t>
            </a:r>
            <a:r>
              <a:rPr lang="ru-RU" sz="1800" b="1"/>
              <a:t> графа 8;</a:t>
            </a:r>
          </a:p>
          <a:p>
            <a:pPr marL="0" indent="0">
              <a:buFontTx/>
              <a:buAutoNum type="arabicPeriod"/>
            </a:pPr>
            <a:r>
              <a:rPr lang="ru-RU" sz="1800" b="1"/>
              <a:t>графа 7  </a:t>
            </a:r>
            <a:r>
              <a:rPr lang="en-US" sz="1800" b="1"/>
              <a:t>&gt;</a:t>
            </a:r>
            <a:r>
              <a:rPr lang="ru-RU" sz="1800" b="1"/>
              <a:t> графа 9;</a:t>
            </a:r>
          </a:p>
          <a:p>
            <a:pPr marL="0" indent="0">
              <a:buFontTx/>
              <a:buAutoNum type="arabicPeriod"/>
            </a:pPr>
            <a:r>
              <a:rPr lang="ru-RU" sz="1800" b="1"/>
              <a:t>графа 12 </a:t>
            </a:r>
            <a:r>
              <a:rPr lang="en-US" sz="1800" b="1"/>
              <a:t>&gt;</a:t>
            </a:r>
            <a:r>
              <a:rPr lang="ru-RU" sz="1800" b="1"/>
              <a:t> графы 1</a:t>
            </a:r>
            <a:r>
              <a:rPr lang="en-US" sz="1800" b="1"/>
              <a:t>3</a:t>
            </a:r>
            <a:r>
              <a:rPr lang="ru-RU" sz="1800" b="1"/>
              <a:t>+1</a:t>
            </a:r>
            <a:r>
              <a:rPr lang="en-US" sz="1800" b="1"/>
              <a:t>4</a:t>
            </a:r>
            <a:r>
              <a:rPr lang="ru-RU" sz="1800" b="1"/>
              <a:t>.   </a:t>
            </a:r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095B83-192F-4C59-A67B-8160D9A68C32}" type="slidenum">
              <a:rPr lang="ru-RU" sz="1400" b="0"/>
              <a:pPr algn="r"/>
              <a:t>42</a:t>
            </a:fld>
            <a:endParaRPr lang="ru-RU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Внутритабличный контроль </a:t>
            </a:r>
            <a:br>
              <a:rPr lang="ru-RU" sz="2000" b="1" dirty="0"/>
            </a:br>
            <a:r>
              <a:rPr lang="ru-RU" sz="2000" b="1" dirty="0"/>
              <a:t>таблицы (2500) – Психиатрической экспертизы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26695" y="2078849"/>
            <a:ext cx="57156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/>
              <a:t>Контроль – по строкам:</a:t>
            </a:r>
          </a:p>
          <a:p>
            <a:pPr marL="0" indent="0" algn="ctr">
              <a:buNone/>
            </a:pPr>
            <a:r>
              <a:rPr lang="ru-RU" sz="2000" dirty="0"/>
              <a:t>строка 1</a:t>
            </a:r>
            <a:r>
              <a:rPr lang="en-US" sz="2000" dirty="0"/>
              <a:t> &gt; </a:t>
            </a:r>
            <a:r>
              <a:rPr lang="ru-RU" sz="2000" dirty="0"/>
              <a:t>строки 2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Контроль – по графам:</a:t>
            </a:r>
          </a:p>
          <a:p>
            <a:pPr marL="0" indent="0" algn="ctr">
              <a:buNone/>
            </a:pPr>
            <a:r>
              <a:rPr lang="ru-RU" sz="2000" dirty="0"/>
              <a:t>1. графа 4 </a:t>
            </a:r>
            <a:r>
              <a:rPr lang="en-US" sz="2000" dirty="0"/>
              <a:t>&gt; </a:t>
            </a:r>
            <a:r>
              <a:rPr lang="ru-RU" sz="2000" dirty="0"/>
              <a:t>графы 5;</a:t>
            </a:r>
          </a:p>
          <a:p>
            <a:pPr marL="0" indent="0" algn="ctr">
              <a:buNone/>
            </a:pPr>
            <a:r>
              <a:rPr lang="ru-RU" sz="2000" dirty="0"/>
              <a:t>2. графа 3 </a:t>
            </a:r>
            <a:r>
              <a:rPr lang="en-US" sz="2000" dirty="0"/>
              <a:t>&gt; </a:t>
            </a:r>
            <a:r>
              <a:rPr lang="ru-RU" sz="2000" dirty="0"/>
              <a:t>суммы граф</a:t>
            </a:r>
            <a:r>
              <a:rPr lang="en-US" sz="2000" dirty="0"/>
              <a:t> 4</a:t>
            </a:r>
            <a:r>
              <a:rPr lang="ru-RU" sz="2000" dirty="0"/>
              <a:t>,</a:t>
            </a:r>
            <a:r>
              <a:rPr lang="en-US" sz="2000" dirty="0"/>
              <a:t>6</a:t>
            </a:r>
            <a:r>
              <a:rPr lang="ru-RU" sz="2000" dirty="0"/>
              <a:t>,</a:t>
            </a:r>
            <a:r>
              <a:rPr lang="en-US" sz="2000" dirty="0"/>
              <a:t>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9597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/>
          <a:lstStyle/>
          <a:p>
            <a:pPr marL="0" indent="0"/>
            <a:r>
              <a:rPr lang="ru-RU" sz="2000" dirty="0" smtClean="0"/>
              <a:t>Контроль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таблицы 2900 «Организации, имеющие полустационары и реабилитационные подразделения для пациентов, больных психическими расстройствами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51620" y="2393885"/>
            <a:ext cx="6885765" cy="2700301"/>
          </a:xfrm>
        </p:spPr>
        <p:txBody>
          <a:bodyPr/>
          <a:lstStyle/>
          <a:p>
            <a:pPr lvl="0">
              <a:buAutoNum type="arabicPeriod"/>
            </a:pPr>
            <a:r>
              <a:rPr lang="ru-RU" sz="2000" dirty="0" smtClean="0">
                <a:solidFill>
                  <a:srgbClr val="000000"/>
                </a:solidFill>
              </a:rPr>
              <a:t>Сверить </a:t>
            </a:r>
            <a:r>
              <a:rPr lang="ru-RU" sz="2000" dirty="0">
                <a:solidFill>
                  <a:srgbClr val="000000"/>
                </a:solidFill>
              </a:rPr>
              <a:t>наличие показателей, содержащихся в ф.№36 в таблице </a:t>
            </a:r>
            <a:r>
              <a:rPr lang="ru-RU" sz="2000" dirty="0" smtClean="0">
                <a:solidFill>
                  <a:srgbClr val="000000"/>
                </a:solidFill>
              </a:rPr>
              <a:t>2900 с таблицей 2400 </a:t>
            </a:r>
          </a:p>
          <a:p>
            <a:pPr lvl="0">
              <a:buAutoNum type="arabicPeriod"/>
            </a:pPr>
            <a:r>
              <a:rPr lang="ru-RU" sz="2000" dirty="0" smtClean="0">
                <a:solidFill>
                  <a:srgbClr val="000000"/>
                </a:solidFill>
              </a:rPr>
              <a:t>Сверить </a:t>
            </a:r>
            <a:r>
              <a:rPr lang="ru-RU" sz="2000" dirty="0">
                <a:solidFill>
                  <a:srgbClr val="000000"/>
                </a:solidFill>
              </a:rPr>
              <a:t>наличие показателей, содержащихся в ф.№36 в таблице </a:t>
            </a:r>
            <a:r>
              <a:rPr lang="ru-RU" sz="2000" dirty="0" smtClean="0">
                <a:solidFill>
                  <a:srgbClr val="000000"/>
                </a:solidFill>
              </a:rPr>
              <a:t>2900 с таблицей 2600</a:t>
            </a:r>
          </a:p>
          <a:p>
            <a:pPr>
              <a:buFontTx/>
              <a:buAutoNum type="arabicPeriod"/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Сверить наличие показателей, содержащихся в ф.№36 в </a:t>
            </a:r>
            <a:r>
              <a:rPr lang="ru-RU" sz="2000" dirty="0" smtClean="0">
                <a:solidFill>
                  <a:srgbClr val="000000"/>
                </a:solidFill>
              </a:rPr>
              <a:t>таблицах 2400, 2600 и 2900 с ф</a:t>
            </a:r>
            <a:r>
              <a:rPr lang="ru-RU" sz="2000" dirty="0">
                <a:solidFill>
                  <a:srgbClr val="000000"/>
                </a:solidFill>
              </a:rPr>
              <a:t>.№30 (отмечаются наличии мест в </a:t>
            </a:r>
            <a:r>
              <a:rPr lang="ru-RU" sz="2000" dirty="0" smtClean="0">
                <a:solidFill>
                  <a:srgbClr val="000000"/>
                </a:solidFill>
              </a:rPr>
              <a:t>ДС, НС, ЛТМ)</a:t>
            </a:r>
            <a:endParaRPr lang="ru-RU" sz="20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629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0487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/>
              <a:t>Межформенный контроль – формы 10 и 36</a:t>
            </a:r>
            <a:endParaRPr lang="ru-RU" sz="2400" b="1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403350"/>
            <a:ext cx="8229600" cy="48164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Межформенная проверка: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sz="1600" b="1">
                <a:solidFill>
                  <a:srgbClr val="000000"/>
                </a:solidFill>
              </a:rPr>
              <a:t>Число состоящих под наблюдением на конец года (гр. 10) и снятых с наблюдения (гр. 8) тт.2100 и 2110 ф. 36 больше числа зарегистрированных всего т. 2000 ф.10.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       Допускается равенство по отдельным позициям на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       врачебном участке! при условии, что все снятые, включая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       умерших, осмотрены врачом в течение отчетного года.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000000"/>
                </a:solidFill>
              </a:rPr>
              <a:t>    Проверка осуществляется путем сравнения граф 8 + 10 таблиц. 2100 и 2110 ф.36 с графой 4 т.2000 ф.10: 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</a:rPr>
              <a:t>строка 1 со строкой 1, 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</a:rPr>
              <a:t>строка 2 со строкой 2, 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</a:rPr>
              <a:t>строка 3 с суммой строк 7+8+9, 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</a:rPr>
              <a:t>строка 4 со строкой 12,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</a:rPr>
              <a:t>строка 5 со строкой 15,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</a:rPr>
              <a:t>строка 6 со строкой 22, 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</a:rPr>
              <a:t>строка 7 со строкой 24.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573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/>
              <a:t>37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932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/>
              <a:t>Межформенный контроль – формы 10 и 36 (продолжение)</a:t>
            </a:r>
            <a:endParaRPr lang="ru-RU" sz="2400"/>
          </a:p>
        </p:txBody>
      </p:sp>
      <p:sp>
        <p:nvSpPr>
          <p:cNvPr id="58370" name="Объект 2"/>
          <p:cNvSpPr>
            <a:spLocks noGrp="1"/>
          </p:cNvSpPr>
          <p:nvPr>
            <p:ph idx="4294967295"/>
          </p:nvPr>
        </p:nvSpPr>
        <p:spPr>
          <a:xfrm>
            <a:off x="457200" y="1133475"/>
            <a:ext cx="8301038" cy="5310188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/>
              <a:t>2.   </a:t>
            </a:r>
            <a:r>
              <a:rPr lang="ru-RU" sz="1800" b="1"/>
              <a:t>Число зарегистрированных в графе 4 т. 2000 ф. 10 </a:t>
            </a:r>
            <a:r>
              <a:rPr lang="en-US" sz="1800" b="1"/>
              <a:t>&gt; </a:t>
            </a:r>
            <a:r>
              <a:rPr lang="ru-RU" sz="1800" b="1"/>
              <a:t>числа     </a:t>
            </a:r>
          </a:p>
          <a:p>
            <a:pPr marL="0" indent="0">
              <a:buFontTx/>
              <a:buNone/>
            </a:pPr>
            <a:r>
              <a:rPr lang="ru-RU" sz="1800" b="1"/>
              <a:t>      состоящих под диспансерным наблюдением и </a:t>
            </a:r>
          </a:p>
          <a:p>
            <a:pPr marL="0" indent="0">
              <a:buFontTx/>
              <a:buNone/>
            </a:pPr>
            <a:r>
              <a:rPr lang="ru-RU" sz="1800" b="1"/>
              <a:t>      получающих консультативно- лечебную помощь (КЛП) на </a:t>
            </a:r>
          </a:p>
          <a:p>
            <a:pPr marL="0" indent="0">
              <a:buFontTx/>
              <a:buNone/>
            </a:pPr>
            <a:r>
              <a:rPr lang="ru-RU" sz="1800" b="1"/>
              <a:t>      конец года в графе 10 тт. 2100 и 2110 ф. 36. Допускается </a:t>
            </a:r>
          </a:p>
          <a:p>
            <a:pPr marL="0" indent="0">
              <a:buFontTx/>
              <a:buNone/>
            </a:pPr>
            <a:r>
              <a:rPr lang="ru-RU" sz="1800" b="1"/>
              <a:t>      равенство на отдельном врачебном участке в АПУ при </a:t>
            </a:r>
          </a:p>
          <a:p>
            <a:pPr marL="0" indent="0">
              <a:buFontTx/>
              <a:buNone/>
            </a:pPr>
            <a:r>
              <a:rPr lang="ru-RU" sz="1800" b="1"/>
              <a:t>      условии, что ни один человек не снят в течение года с </a:t>
            </a:r>
          </a:p>
          <a:p>
            <a:pPr marL="0" indent="0">
              <a:buFontTx/>
              <a:buNone/>
            </a:pPr>
            <a:r>
              <a:rPr lang="ru-RU" sz="1800" b="1"/>
              <a:t>      диспансерного учета и не прекратил обращаться за КЛП.</a:t>
            </a:r>
            <a:r>
              <a:rPr lang="ru-RU" sz="2000" b="1"/>
              <a:t> </a:t>
            </a:r>
          </a:p>
          <a:p>
            <a:pPr marL="0" indent="0">
              <a:buFontTx/>
              <a:buNone/>
            </a:pPr>
            <a:r>
              <a:rPr lang="ru-RU" sz="1800" b="1"/>
              <a:t>Проверка осуществляется путем сравнения графы 10 тт. 2100 и 2110 ф.36 с графой 4 т.2000 ф.10: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1800" b="1"/>
              <a:t>строка 1 со строкой 1,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1800" b="1"/>
              <a:t>строка 2 со строкой 2,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1800" b="1"/>
              <a:t>строка 3 с суммой строк 7+8+9,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1800" b="1"/>
              <a:t>строка 4 со строкой 12,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1800" b="1"/>
              <a:t>строка 5 со строкой 15,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1800" b="1"/>
              <a:t>строка 6 со строкой 22,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1800" b="1"/>
              <a:t>строка 7 со строкой 24.</a:t>
            </a:r>
            <a:endParaRPr lang="ru-RU" sz="1800"/>
          </a:p>
          <a:p>
            <a:pPr marL="0" indent="0">
              <a:buFontTx/>
              <a:buNone/>
            </a:pPr>
            <a:endParaRPr lang="ru-RU" sz="1800" b="1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CADF3E-348C-40EC-9A6E-63ED04F6BAF5}" type="slidenum">
              <a:rPr lang="ru-RU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6250" y="32385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/>
              <a:t>Межформенный контроль – формы 10 и 36 (продолжение)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457200" indent="-457200">
              <a:buFontTx/>
              <a:buAutoNum type="arabicPeriod" startAt="3"/>
            </a:pPr>
            <a:r>
              <a:rPr lang="ru-RU" sz="2000" b="1" dirty="0">
                <a:solidFill>
                  <a:srgbClr val="000000"/>
                </a:solidFill>
              </a:rPr>
              <a:t>Число зарегистрированных детей 0-14 лет включительно в ф. 10 (т.2000, графа 6) больше суммы числа детей на конец года в ф. 36 (тт.2100, 2110, графы 11) по указанным в </a:t>
            </a:r>
            <a:r>
              <a:rPr lang="ru-RU" sz="2000" b="1" dirty="0" smtClean="0">
                <a:solidFill>
                  <a:srgbClr val="000000"/>
                </a:solidFill>
              </a:rPr>
              <a:t>пункте </a:t>
            </a:r>
            <a:r>
              <a:rPr lang="ru-RU" sz="2000" b="1" dirty="0">
                <a:solidFill>
                  <a:srgbClr val="000000"/>
                </a:solidFill>
              </a:rPr>
              <a:t>1 позициям (строкам). </a:t>
            </a:r>
          </a:p>
          <a:p>
            <a:pPr marL="457200" indent="-457200">
              <a:buFontTx/>
              <a:buNone/>
            </a:pPr>
            <a:r>
              <a:rPr lang="ru-RU" sz="2000" b="1" dirty="0">
                <a:solidFill>
                  <a:srgbClr val="000000"/>
                </a:solidFill>
              </a:rPr>
              <a:t>       Равенство может наблюдаться на отдельном врачебном </a:t>
            </a:r>
          </a:p>
          <a:p>
            <a:pPr marL="457200" indent="-457200">
              <a:buFontTx/>
              <a:buNone/>
            </a:pPr>
            <a:r>
              <a:rPr lang="ru-RU" sz="2000" b="1" dirty="0">
                <a:solidFill>
                  <a:srgbClr val="000000"/>
                </a:solidFill>
              </a:rPr>
              <a:t>       участке в АПУ при условии отсутствия снятых с </a:t>
            </a:r>
          </a:p>
          <a:p>
            <a:pPr marL="457200" indent="-457200">
              <a:buFontTx/>
              <a:buNone/>
            </a:pPr>
            <a:r>
              <a:rPr lang="ru-RU" sz="2000" b="1" dirty="0">
                <a:solidFill>
                  <a:srgbClr val="000000"/>
                </a:solidFill>
              </a:rPr>
              <a:t>       наблюдения детей.</a:t>
            </a:r>
          </a:p>
          <a:p>
            <a:pPr marL="457200" indent="-457200">
              <a:buFontTx/>
              <a:buAutoNum type="arabicPeriod" startAt="4"/>
            </a:pPr>
            <a:r>
              <a:rPr lang="ru-RU" sz="2000" b="1" dirty="0">
                <a:solidFill>
                  <a:srgbClr val="000000"/>
                </a:solidFill>
              </a:rPr>
              <a:t>Аналогична п. 3 сверка зарегистрированных и оставшихся под наблюдением на конец отчетного года детей 15-17 лет (т.2000, графа 7 и тт.2100, 2110, графа 7) и взрослых (т.2000, ∑граф 8+9+10+11 и т.2100, 2110, графа 10 – графа 11+12)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5F6389-89E3-4494-9DD2-5977F4043CD3}" type="slidenum">
              <a:rPr lang="ru-RU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6250" y="279400"/>
            <a:ext cx="8229600" cy="35877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/>
              <a:t>Межформенный контроль – формы 10 и 36 (продолжение)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6250" y="728663"/>
            <a:ext cx="7940675" cy="5446712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ru-RU" sz="2000" b="1" dirty="0">
                <a:solidFill>
                  <a:srgbClr val="000000"/>
                </a:solidFill>
              </a:rPr>
              <a:t>Общее число впервые диагностированных в ф. 10 т. 3000 графа 4 должно быть равно числу пациентов с впервые в жизни установленным диагнозом, показанных в ф. 36 в графах 5 тт. 2100 и 2110, по </a:t>
            </a:r>
            <a:r>
              <a:rPr lang="ru-RU" sz="2000" b="1" dirty="0" smtClean="0">
                <a:solidFill>
                  <a:srgbClr val="000000"/>
                </a:solidFill>
              </a:rPr>
              <a:t>соответствующим </a:t>
            </a:r>
            <a:r>
              <a:rPr lang="ru-RU" sz="2000" b="1" dirty="0">
                <a:solidFill>
                  <a:srgbClr val="000000"/>
                </a:solidFill>
              </a:rPr>
              <a:t>строкам.</a:t>
            </a:r>
          </a:p>
          <a:p>
            <a:pPr marL="457200" indent="-457200">
              <a:buFontTx/>
              <a:buAutoNum type="arabicPeriod" startAt="5"/>
            </a:pPr>
            <a:r>
              <a:rPr lang="ru-RU" sz="2000" b="1" dirty="0">
                <a:solidFill>
                  <a:srgbClr val="000000"/>
                </a:solidFill>
              </a:rPr>
              <a:t>Сверка числа детей 0-14 лет, детей 15-17 лет и взрослых с впервые в жизни установленным диагнозом в ф.10 и </a:t>
            </a:r>
            <a:r>
              <a:rPr lang="ru-RU" sz="2000" b="1" dirty="0" smtClean="0">
                <a:solidFill>
                  <a:srgbClr val="000000"/>
                </a:solidFill>
              </a:rPr>
              <a:t>ф.36 аналогична </a:t>
            </a:r>
            <a:r>
              <a:rPr lang="ru-RU" sz="2000" b="1" dirty="0">
                <a:solidFill>
                  <a:srgbClr val="000000"/>
                </a:solidFill>
              </a:rPr>
              <a:t>сверкам числа зарегистрированных пациентов.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000000"/>
                </a:solidFill>
              </a:rPr>
              <a:t>Проверка осуществляется путем сравнения суммы графы 5 тт. 2100 и 2110 ф.36 с графой 4 т.3000 ф.10: строка 1 со строкой 1, строка 2 со строкой 2, строка 3 с суммой строк 7+8+9, строка 4 со строкой 12, строка 5 со строкой 15, строка 6 со строкой 22, строка 7 со строкой 24.</a:t>
            </a:r>
          </a:p>
          <a:p>
            <a:pPr marL="457200" indent="-457200">
              <a:buFontTx/>
              <a:buAutoNum type="arabicPeriod" startAt="7"/>
            </a:pPr>
            <a:r>
              <a:rPr lang="ru-RU" sz="2000" b="1" dirty="0">
                <a:solidFill>
                  <a:srgbClr val="000000"/>
                </a:solidFill>
              </a:rPr>
              <a:t>Любое несоответствие данных в формах №№10 и 36 по тем или иным позициям должно быть аргументировано приложением (дополнением) к отчету.</a:t>
            </a:r>
          </a:p>
          <a:p>
            <a:pPr marL="457200" indent="-457200">
              <a:buFontTx/>
              <a:buNone/>
            </a:pPr>
            <a:endParaRPr lang="ru-RU" sz="2000" dirty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9F2531-EB7E-4FF3-A48A-E22ED37D787B}" type="slidenum">
              <a:rPr lang="ru-RU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68216"/>
            <a:ext cx="805589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Порядок заполнения </a:t>
            </a:r>
            <a:r>
              <a:rPr lang="ru-RU" sz="2000" dirty="0"/>
              <a:t>строки 6.0 в таблицах 1000, 2000, 3000, 4000 формы 12</a:t>
            </a:r>
            <a:endParaRPr lang="ru-RU" sz="2000" dirty="0" smtClean="0"/>
          </a:p>
          <a:p>
            <a:endParaRPr lang="ru-RU" dirty="0"/>
          </a:p>
          <a:p>
            <a:r>
              <a:rPr lang="ru-RU" dirty="0" smtClean="0"/>
              <a:t>Для расчета необходимы </a:t>
            </a:r>
            <a:r>
              <a:rPr lang="ru-RU" dirty="0"/>
              <a:t>следующие действия: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Сначала </a:t>
            </a:r>
            <a:r>
              <a:rPr lang="ru-RU" dirty="0"/>
              <a:t>формируется строка 6.1 (наркологические расстройства</a:t>
            </a:r>
            <a:r>
              <a:rPr lang="ru-RU" dirty="0" smtClean="0"/>
              <a:t>).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Затем </a:t>
            </a:r>
            <a:r>
              <a:rPr lang="ru-RU" dirty="0"/>
              <a:t>формируется </a:t>
            </a:r>
            <a:r>
              <a:rPr lang="ru-RU" dirty="0"/>
              <a:t>строка </a:t>
            </a:r>
            <a:r>
              <a:rPr lang="ru-RU" dirty="0" smtClean="0"/>
              <a:t>6.2 </a:t>
            </a:r>
            <a:r>
              <a:rPr lang="ru-RU" dirty="0"/>
              <a:t>по </a:t>
            </a:r>
            <a:r>
              <a:rPr lang="ru-RU" dirty="0" smtClean="0"/>
              <a:t>психиатрии. 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Строка </a:t>
            </a:r>
            <a:r>
              <a:rPr lang="ru-RU" dirty="0"/>
              <a:t>6.0 получается суммированием 6.1 и </a:t>
            </a:r>
            <a:r>
              <a:rPr lang="ru-RU" dirty="0" smtClean="0"/>
              <a:t>строки 6.2.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Формирование таблиц </a:t>
            </a:r>
            <a:r>
              <a:rPr lang="ru-RU" dirty="0"/>
              <a:t>1000, 2000, </a:t>
            </a:r>
            <a:r>
              <a:rPr lang="ru-RU" dirty="0" smtClean="0"/>
              <a:t>3000 показано на следующих трех слайдах. Таблица 4000 считается из учетных форм.</a:t>
            </a:r>
          </a:p>
          <a:p>
            <a:pPr lvl="0"/>
            <a:endParaRPr lang="ru-RU" dirty="0"/>
          </a:p>
          <a:p>
            <a:r>
              <a:rPr lang="ru-RU" dirty="0" smtClean="0"/>
              <a:t>Желтой заливкой на слайдах отмечены клетки с показателями форм 10 и 36, которые должны быть показателям формы </a:t>
            </a:r>
            <a:r>
              <a:rPr lang="ru-RU" dirty="0"/>
              <a:t>12 при следующем условии: учреждение, не имеющее в штате психиатров, не может ставить диагноз из </a:t>
            </a:r>
            <a:r>
              <a:rPr lang="en-US" dirty="0"/>
              <a:t>V</a:t>
            </a:r>
            <a:r>
              <a:rPr lang="ru-RU" dirty="0"/>
              <a:t> раздела (</a:t>
            </a:r>
            <a:r>
              <a:rPr lang="en-US" dirty="0" err="1"/>
              <a:t>Fx</a:t>
            </a:r>
            <a:r>
              <a:rPr lang="ru-RU" dirty="0"/>
              <a:t>.</a:t>
            </a:r>
            <a:r>
              <a:rPr lang="en-US" dirty="0"/>
              <a:t>x</a:t>
            </a:r>
            <a:r>
              <a:rPr lang="ru-RU" dirty="0"/>
              <a:t>). Если психиатр есть, то обязательно должна быть заполнена форма № 36.</a:t>
            </a:r>
          </a:p>
        </p:txBody>
      </p:sp>
    </p:spTree>
    <p:extLst>
      <p:ext uri="{BB962C8B-B14F-4D97-AF65-F5344CB8AC3E}">
        <p14:creationId xmlns:p14="http://schemas.microsoft.com/office/powerpoint/2010/main" val="353798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33363"/>
            <a:ext cx="8210550" cy="62563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355600" algn="just">
              <a:spcBef>
                <a:spcPct val="0"/>
              </a:spcBef>
              <a:buFontTx/>
              <a:buNone/>
            </a:pPr>
            <a:r>
              <a:rPr lang="ru-RU" sz="1400" b="1">
                <a:solidFill>
                  <a:srgbClr val="000000"/>
                </a:solidFill>
                <a:latin typeface="Arial" charset="0"/>
                <a:cs typeface="Arial" charset="0"/>
              </a:rPr>
              <a:t>2. С замедлением продолжилось сокращение кадрового потенциала врачей-психиатров и психотерапевтов (физических лиц и занятых ими должностей). В 2015 г. по сравнению с 2014 г. на 442 человека уменьшилось число врачей-психиатров (физических лиц). Общее число занятых врачами-психиатрами должностей снизилось на 342 единицы, в том числе в стационарной сети число занятых должностей сократилось на 367 единиц, а число занятых на амбулаторном приеме должностей возросло на 25. В 2016 г. число физических лиц врачей-психиатров сократилось на 36 человек, а число занятых ими должностей уменьшилось на 140,25, в том числе в амбулаторной сети сокращение составило всего 11,5 единицы, в стационарной сети – 128,75 единицы.</a:t>
            </a:r>
          </a:p>
          <a:p>
            <a:pPr marL="0" indent="355600" algn="just">
              <a:spcBef>
                <a:spcPct val="0"/>
              </a:spcBef>
              <a:buFontTx/>
              <a:buNone/>
            </a:pPr>
            <a:r>
              <a:rPr lang="ru-RU" sz="1400" b="1">
                <a:solidFill>
                  <a:srgbClr val="000000"/>
                </a:solidFill>
                <a:latin typeface="Arial" charset="0"/>
                <a:cs typeface="Arial" charset="0"/>
              </a:rPr>
              <a:t>В 2016 г. продолжилось сокращение числа врачей-психотерапевтов (физических лиц) - на 54 человека, при этом также, как и у психиатров, произошло заметное сокращение числа занятых ими должностей, включая и занятых на амбулаторном приеме. За год общее число занятых должностей врачей-психотерапевтов уменьшилось на 102,50 единицы, в том числе занятых на амбулаторном приеме – на 72,00 единицы, занятых в стационарной сети – на 30,5 единицы. Таким образом, успешно развивавшаяся в период до 2005 г. психотерапевтическая помощь населению в рамках психиатрической службы продолжает разрушаться, хотя она была в основном нацелена на помощь контингенту больных с пограничными психическими расстройствами по месту жительства последних.</a:t>
            </a:r>
          </a:p>
          <a:p>
            <a:pPr marL="0" indent="355600" algn="just">
              <a:spcBef>
                <a:spcPct val="0"/>
              </a:spcBef>
              <a:buFontTx/>
              <a:buNone/>
            </a:pPr>
            <a:r>
              <a:rPr lang="ru-RU" sz="1400" b="1">
                <a:solidFill>
                  <a:srgbClr val="000000"/>
                </a:solidFill>
                <a:latin typeface="Arial" charset="0"/>
                <a:cs typeface="Arial" charset="0"/>
              </a:rPr>
              <a:t>Коэффициент совместительства врачей-психиатров составил в 2016 г. 1,48 (в 2014 г. – 1,54, в 2015 г. – 1,49), то есть вполне приемлемый уровень совместительства в современных условиях оказания психиатрической помощи в амбулаторных условиях. По-прежнему очень высоким остается коэффициент совместительства у врачей психотерапевтов – 1,88 (в 2014 г. – 1,94, в 2015 г. – 1,88). </a:t>
            </a:r>
          </a:p>
          <a:p>
            <a:pPr marL="0" indent="355600" algn="just">
              <a:spcBef>
                <a:spcPct val="0"/>
              </a:spcBef>
              <a:buFontTx/>
              <a:buNone/>
            </a:pPr>
            <a:r>
              <a:rPr lang="ru-RU" sz="1400" b="1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14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400" b="1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14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E5FBF-3887-410E-B2C4-CF8885CFC295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59254"/>
              </p:ext>
            </p:extLst>
          </p:nvPr>
        </p:nvGraphicFramePr>
        <p:xfrm>
          <a:off x="926595" y="908720"/>
          <a:ext cx="7560840" cy="5553730"/>
        </p:xfrm>
        <a:graphic>
          <a:graphicData uri="http://schemas.openxmlformats.org/drawingml/2006/table">
            <a:tbl>
              <a:tblPr firstRow="1" firstCol="1" bandRow="1"/>
              <a:tblGrid>
                <a:gridCol w="1093698"/>
                <a:gridCol w="963382"/>
                <a:gridCol w="1668536"/>
                <a:gridCol w="695994"/>
                <a:gridCol w="1105402"/>
                <a:gridCol w="2033828"/>
              </a:tblGrid>
              <a:tr h="57078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Формирование таблицы 1000 дети 0-14 лет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номер графы табл.12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Источник информации для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стр.6.2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868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Зарегистрировано заболеваний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Ф.10 табл.2000 стр.26 гр.6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 (из гр. 4):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возрасте 0-4 года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аналогии с Ф.10 табл.2000 стр.26 гр.6 с соответствующим возрастом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возрасте 5-9 лет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взято под диспансерное наблюдение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 быть равно сумме оставшихся на конец предыдущего года и взятых под диспансерное наблюдение в отчетном году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впервые в жизни установленным диагнозом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Ф.10 табл.3000 стр.26 гр.6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заболеваний с впервые в жизни установленным диагнозом (из гр. 9):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взято под диспансерное наблюдение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Ф.36 табл.2100 стр.8 гр.6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выявлено при профосмотре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6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Снято с диспансерного наблюдения 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6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Ф.36 табл.2100 стр.8 гр.11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04" marR="46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07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55919"/>
              </p:ext>
            </p:extLst>
          </p:nvPr>
        </p:nvGraphicFramePr>
        <p:xfrm>
          <a:off x="746575" y="413668"/>
          <a:ext cx="7948181" cy="6486790"/>
        </p:xfrm>
        <a:graphic>
          <a:graphicData uri="http://schemas.openxmlformats.org/drawingml/2006/table">
            <a:tbl>
              <a:tblPr firstRow="1" firstCol="1" bandRow="1"/>
              <a:tblGrid>
                <a:gridCol w="1220805"/>
                <a:gridCol w="1175080"/>
                <a:gridCol w="1834585"/>
                <a:gridCol w="664177"/>
                <a:gridCol w="1001008"/>
                <a:gridCol w="2052526"/>
              </a:tblGrid>
              <a:tr h="54078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таблицы 2000 подростки 15-17 лет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графы табл.12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Источник информации  для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стр.6.2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90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Зарегистрировано заболеваний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Ф.10 табл.2000 стр.26 гр.7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 юноши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аналогично Ф.10 табл.2000 стр.26 гр.7 выбрать муж пол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 (из гр. 4):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взято под диспансерное наблюдение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 быть равно сумме оставшихся на конец предыдущего года и взятых под диспансерное наблюдение в отчетном году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впервые в жизни установленным диагнозом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Ф.10 табл.3000 стр.26 гр.7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заболеваний с впервые в жизни установленным диагнозом (из гр. 9):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взято под диспансерное наблюдение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Ф.36 табл.2100 стр.8 гр.7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выявлено при профосмотре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выявлено при диспансеризации определенных групп взрослого населения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заболеваний с впервые в жизни установленным диагнозом  (из гр. 9) юноши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аналогично Ф.10 табл.3000 стр.26 гр.7 муж. пол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Снято с диспансерного наблюдения 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Ф.36 табл.2100 стр.8 гр.12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6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 (из гр. 15): юноши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учетных форм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аналогично Ф.36 табл.2100 стр.8 гр.12 муж. пол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38" marR="2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047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04043"/>
              </p:ext>
            </p:extLst>
          </p:nvPr>
        </p:nvGraphicFramePr>
        <p:xfrm>
          <a:off x="611560" y="458669"/>
          <a:ext cx="8055895" cy="5985665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1260140"/>
                <a:gridCol w="1665185"/>
                <a:gridCol w="810090"/>
                <a:gridCol w="1370387"/>
                <a:gridCol w="1869973"/>
              </a:tblGrid>
              <a:tr h="36610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Формирование таблицы 2000 Взрослые 18 лет и старше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номер графы табл.12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Источник информации  для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стр.6.2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3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Зарегистрировано заболеваний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Ф.10 табл.2000 стр.26 (гр.4-6-7)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 (из гр. 4):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взято под диспансерное наблюдение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учетных форм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должно быть равно сумме оставшихся на конец предыдущего года и взятых под диспансерное наблюдение в отчетном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впервые в жизни установленным диагнозом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Ф.10 табл.3000 стр.26 (гр.4-6-7)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заболеваний с впервые в жизни установленным диагнозом (из гр. 9):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взято под диспансерное наблюдение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Ф.36 табл.2100 стр.8 (гр.5-6-7)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выявлено при профосмотре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учетных форм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выявлено при диспансеризации определенных групп взрослого населения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учетных форм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3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Снято с диспансерного наблюдения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учетных форм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3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Ф.36 табл.2100 стр.8 (гр.10-11-12)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748" marR="287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691680" y="5589240"/>
            <a:ext cx="1305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40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79400"/>
            <a:ext cx="8229600" cy="763588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400" b="1" dirty="0"/>
              <a:t>Межформенный контроль – формы 10 и 12</a:t>
            </a:r>
            <a:br>
              <a:rPr lang="ru-RU" altLang="ru-RU" sz="2400" b="1" dirty="0"/>
            </a:br>
            <a:endParaRPr lang="ru-RU" sz="24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03350"/>
            <a:ext cx="8229600" cy="4770438"/>
          </a:xfrm>
          <a:solidFill>
            <a:schemeClr val="bg1"/>
          </a:solidFill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ru-RU" altLang="ru-RU" sz="2000" b="1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000" b="1" dirty="0">
                <a:solidFill>
                  <a:srgbClr val="000000"/>
                </a:solidFill>
              </a:rPr>
              <a:t>Общее число зарегистрированных детей 0-14 лет в т.2000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       ф.10 (графа 4, строка 1) может быть меньше (или равно) 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       числа детей,  зарегистрированных в ф.12 т.1000 графа 4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       строки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6.2 </a:t>
            </a:r>
            <a:r>
              <a:rPr lang="ru-RU" altLang="ru-RU" sz="2000" b="1" dirty="0">
                <a:solidFill>
                  <a:srgbClr val="000000"/>
                </a:solidFill>
              </a:rPr>
              <a:t>на уровне отдельно взятого АПУ, также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       может быть  меньше на уровне свода территории.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2.    Число детей 0-14 лет с впервые в жизни установленным  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       диагнозом психического расстройства в ф.10 т. 3000 графа  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       6, строка 1, должно быть равно числу детей в ф.12 т.1000  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       графа 9 строки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6.2. </a:t>
            </a:r>
            <a:r>
              <a:rPr lang="ru-RU" altLang="ru-RU" sz="2000" b="1" dirty="0">
                <a:solidFill>
                  <a:srgbClr val="000000"/>
                </a:solidFill>
              </a:rPr>
              <a:t>С 2016 г. графа 7 будет графой 9.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altLang="ru-RU" sz="2400" b="1" dirty="0"/>
              <a:t>                                                                                             </a:t>
            </a:r>
            <a:endParaRPr lang="ru-RU" altLang="ru-RU" sz="1600" b="1" dirty="0"/>
          </a:p>
          <a:p>
            <a:pPr marL="457200" indent="-457200">
              <a:lnSpc>
                <a:spcPct val="90000"/>
              </a:lnSpc>
            </a:pPr>
            <a:endParaRPr lang="ru-RU" sz="2400" dirty="0"/>
          </a:p>
        </p:txBody>
      </p:sp>
      <p:sp>
        <p:nvSpPr>
          <p:cNvPr id="6144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E34F82-C83C-4234-9BF9-0A09634ABA09}" type="slidenum">
              <a:rPr lang="ru-RU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2400" b="1"/>
              <a:t>Межформенный контроль – формы 10 и 12</a:t>
            </a:r>
            <a:br>
              <a:rPr lang="ru-RU" altLang="ru-RU" sz="2400" b="1"/>
            </a:br>
            <a:r>
              <a:rPr lang="ru-RU" altLang="ru-RU" sz="2400" b="1"/>
              <a:t>продолжение</a:t>
            </a:r>
            <a:endParaRPr lang="ru-RU" sz="2400"/>
          </a:p>
        </p:txBody>
      </p:sp>
      <p:sp>
        <p:nvSpPr>
          <p:cNvPr id="64514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457200" indent="-457200">
              <a:buFontTx/>
              <a:buAutoNum type="arabicPeriod" startAt="3"/>
            </a:pPr>
            <a:endParaRPr lang="ru-RU" sz="2000" b="1" dirty="0"/>
          </a:p>
          <a:p>
            <a:pPr marL="457200" indent="-457200">
              <a:buFontTx/>
              <a:buAutoNum type="arabicPeriod" startAt="3"/>
            </a:pPr>
            <a:r>
              <a:rPr lang="ru-RU" sz="2000" b="1" dirty="0">
                <a:solidFill>
                  <a:srgbClr val="000000"/>
                </a:solidFill>
              </a:rPr>
              <a:t>Число зарегистрированных детей 15-17 лет в ф.10 т.2000, строка 1, графа 7 может быть меньше (или равно) числа детей 15-17 лет, зарегистрированных в ф. 12 т. 2000 графа 4 строки </a:t>
            </a:r>
            <a:r>
              <a:rPr lang="ru-RU" sz="2000" b="1" dirty="0" smtClean="0">
                <a:solidFill>
                  <a:srgbClr val="000000"/>
                </a:solidFill>
              </a:rPr>
              <a:t>6.2.</a:t>
            </a:r>
            <a:endParaRPr lang="ru-RU" sz="2000" b="1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 startAt="3"/>
            </a:pPr>
            <a:endParaRPr lang="ru-RU" sz="2000" b="1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 startAt="3"/>
            </a:pPr>
            <a:r>
              <a:rPr lang="ru-RU" sz="2000" b="1" dirty="0">
                <a:solidFill>
                  <a:srgbClr val="000000"/>
                </a:solidFill>
              </a:rPr>
              <a:t>Число детей 15-17 лет с впервые в жизни установленным диагнозом в ф.10 т.3000, строка 1, графа 7 должно быть равно числу детей 15-17 лет в ф. 12 т.2000 графа 9 строки </a:t>
            </a:r>
            <a:r>
              <a:rPr lang="ru-RU" sz="2000" b="1" dirty="0" smtClean="0">
                <a:solidFill>
                  <a:srgbClr val="000000"/>
                </a:solidFill>
              </a:rPr>
              <a:t>6.2.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B5FC7E-7D38-46B4-A3FE-37374E5814C5}" type="slidenum">
              <a:rPr lang="ru-RU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39812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/>
              <a:t>Межформенный контроль – формы 10 и 12</a:t>
            </a:r>
            <a:br>
              <a:rPr lang="ru-RU" altLang="ru-RU" sz="2400" b="1"/>
            </a:br>
            <a:r>
              <a:rPr lang="ru-RU" altLang="ru-RU" sz="2400" b="1"/>
              <a:t>продолжение</a:t>
            </a:r>
            <a:endParaRPr lang="ru-RU" sz="2400" b="1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endParaRPr lang="ru-RU" sz="2000" b="1" dirty="0"/>
          </a:p>
          <a:p>
            <a:pPr marL="0" indent="0">
              <a:buFontTx/>
              <a:buAutoNum type="arabicPeriod" startAt="5"/>
            </a:pPr>
            <a:r>
              <a:rPr lang="ru-RU" sz="2000" b="1" dirty="0">
                <a:solidFill>
                  <a:srgbClr val="000000"/>
                </a:solidFill>
              </a:rPr>
              <a:t>Число зарегистрированных взрослых в ф. 10 т. 2000 = графа 4 – графа 6 – графа 7 может быть меньше (или равно) числа зарегистрированных взрослых в ф.12 т.3000 строки </a:t>
            </a:r>
            <a:r>
              <a:rPr lang="ru-RU" sz="2000" b="1" dirty="0" smtClean="0">
                <a:solidFill>
                  <a:srgbClr val="000000"/>
                </a:solidFill>
              </a:rPr>
              <a:t>6.2 гр.4.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indent="0">
              <a:buFontTx/>
              <a:buAutoNum type="arabicPeriod" startAt="5"/>
            </a:pPr>
            <a:r>
              <a:rPr lang="ru-RU" sz="2000" b="1" dirty="0">
                <a:solidFill>
                  <a:srgbClr val="000000"/>
                </a:solidFill>
              </a:rPr>
              <a:t>Число взрослых с впервые в жизни установленным диагнозом в ф.10 т.3000 = графа 4 – графа 6 – графа 7, строка 1 должно быть равно числу взрослых в ф.12 т.3000 строки </a:t>
            </a:r>
            <a:r>
              <a:rPr lang="ru-RU" sz="2000" b="1" dirty="0" smtClean="0">
                <a:solidFill>
                  <a:srgbClr val="000000"/>
                </a:solidFill>
              </a:rPr>
              <a:t>6.2 </a:t>
            </a:r>
            <a:r>
              <a:rPr lang="ru-RU" sz="2000" b="1" dirty="0">
                <a:solidFill>
                  <a:srgbClr val="000000"/>
                </a:solidFill>
              </a:rPr>
              <a:t>графа 7.</a:t>
            </a: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5FF1C-016A-4B0B-BBB2-7DE5E19096C3}" type="slidenum">
              <a:rPr lang="ru-RU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840" y="413665"/>
            <a:ext cx="823591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/>
              <a:t>Межформенный контроль – формы 36 и 12 </a:t>
            </a:r>
          </a:p>
          <a:p>
            <a:pPr algn="ctr"/>
            <a:endParaRPr lang="ru-RU" altLang="ru-RU" sz="2000" dirty="0" smtClean="0"/>
          </a:p>
          <a:p>
            <a:r>
              <a:rPr lang="ru-RU" dirty="0" smtClean="0"/>
              <a:t>Гр</a:t>
            </a:r>
            <a:r>
              <a:rPr lang="ru-RU" dirty="0"/>
              <a:t>. 5 стр. 8 табл. 2100 ф.№36 = гр. 10 по сумме строк </a:t>
            </a:r>
            <a:r>
              <a:rPr lang="ru-RU" dirty="0" smtClean="0"/>
              <a:t>6.2 </a:t>
            </a:r>
            <a:r>
              <a:rPr lang="ru-RU" dirty="0"/>
              <a:t>таблиц 1000, 2000, 3000 ф. №12</a:t>
            </a:r>
          </a:p>
          <a:p>
            <a:r>
              <a:rPr lang="ru-RU" dirty="0"/>
              <a:t>Гр. 6 стр. 8 табл. 2100 ф.№36 = гр. 10 по </a:t>
            </a:r>
            <a:r>
              <a:rPr lang="ru-RU"/>
              <a:t>строке </a:t>
            </a:r>
            <a:r>
              <a:rPr lang="ru-RU" smtClean="0"/>
              <a:t>6.2 </a:t>
            </a:r>
            <a:r>
              <a:rPr lang="ru-RU" dirty="0"/>
              <a:t>табл. 1000 ф. №12</a:t>
            </a:r>
          </a:p>
          <a:p>
            <a:r>
              <a:rPr lang="ru-RU" dirty="0"/>
              <a:t>Гр. 7 стр. 8 табл. 2100 ф.№36 = гр. 10 по строке 6.0-6.1 табл. 2000 ф. №12</a:t>
            </a:r>
          </a:p>
          <a:p>
            <a:r>
              <a:rPr lang="ru-RU" dirty="0"/>
              <a:t>Гр. 8 стр. 8 табл. 2100 ф.№36 = гр. 14 по сумме строк 6.0-6.1 таблиц 1000, 2000, 3000 ф. №12</a:t>
            </a:r>
          </a:p>
          <a:p>
            <a:r>
              <a:rPr lang="ru-RU" dirty="0"/>
              <a:t>Гр. 10 стр. 8 табл. 2100 ф.№36 = гр. 15 по сумме строк 6.0-6.1 таблиц 1000, 2000, 3000 ф. №12</a:t>
            </a:r>
          </a:p>
          <a:p>
            <a:r>
              <a:rPr lang="ru-RU" dirty="0"/>
              <a:t>Гр. 11 стр. 8 табл. 2100 ф.№36 = гр. 15 по строке 6.0-6.1 табл. 1000 ф. №12</a:t>
            </a:r>
          </a:p>
          <a:p>
            <a:r>
              <a:rPr lang="ru-RU" dirty="0"/>
              <a:t>Гр. 12 стр. 8 табл. 2100 ф.№36 = гр. 15 по строке 6.0-6.1 табл. 2000 ф. №12</a:t>
            </a:r>
          </a:p>
          <a:p>
            <a:r>
              <a:rPr lang="ru-RU" dirty="0"/>
              <a:t>Гр.10 стр.8 табл. 2100 ф.№36 предыдущего года + гр.4 стр.8 табл.2100 ф.№36 отчетного года = гр. 8 по сумме стр.6.0-6.1 таблиц 1000+2000+3000 ф.№12. </a:t>
            </a:r>
          </a:p>
        </p:txBody>
      </p:sp>
    </p:spTree>
    <p:extLst>
      <p:ext uri="{BB962C8B-B14F-4D97-AF65-F5344CB8AC3E}">
        <p14:creationId xmlns:p14="http://schemas.microsoft.com/office/powerpoint/2010/main" val="1710951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595" y="602060"/>
            <a:ext cx="7650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Межформенный контроль – формы 36 и 12 </a:t>
            </a:r>
            <a:endParaRPr lang="ru-RU" altLang="ru-RU" dirty="0" smtClean="0"/>
          </a:p>
          <a:p>
            <a:pPr algn="ctr"/>
            <a:endParaRPr lang="ru-RU" altLang="ru-RU" dirty="0"/>
          </a:p>
          <a:p>
            <a:pPr algn="just"/>
            <a:r>
              <a:rPr lang="ru-RU" dirty="0" smtClean="0"/>
              <a:t>Движение </a:t>
            </a:r>
            <a:r>
              <a:rPr lang="ru-RU" dirty="0"/>
              <a:t>в форме № 12 по строкам 6.0-6.1 в таблицах 1000, 2000 и 3000 (по детям, подросткам и взрослым 18 лет и старше) в отдельности из-за возрастных переходов может не соблюдаться. </a:t>
            </a:r>
            <a:endParaRPr lang="ru-RU" dirty="0" smtClean="0"/>
          </a:p>
          <a:p>
            <a:pPr algn="just"/>
            <a:endParaRPr lang="ru-RU" dirty="0" smtClean="0"/>
          </a:p>
          <a:p>
            <a:r>
              <a:rPr lang="ru-RU" dirty="0"/>
              <a:t>Баланс по сумме </a:t>
            </a:r>
            <a:r>
              <a:rPr lang="ru-RU" dirty="0" smtClean="0"/>
              <a:t>таблицах </a:t>
            </a:r>
            <a:r>
              <a:rPr lang="ru-RU" dirty="0"/>
              <a:t>1000, 2000 и </a:t>
            </a:r>
            <a:r>
              <a:rPr lang="ru-RU" dirty="0" smtClean="0"/>
              <a:t>3000 </a:t>
            </a:r>
            <a:r>
              <a:rPr lang="ru-RU" dirty="0"/>
              <a:t>строк 6.0-6.1</a:t>
            </a:r>
            <a:r>
              <a:rPr lang="ru-RU" dirty="0" smtClean="0"/>
              <a:t> </a:t>
            </a:r>
            <a:r>
              <a:rPr lang="ru-RU" dirty="0"/>
              <a:t>формы №12 не должен быть нарушен.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Если в форме №36 в таблице 2100 по строке 8 по какой-либо объективной причине межгодовое движение не соблюдено (что должно быть указано в пояснительной записке к отчетной форме №36), это отразится и в форме №12.</a:t>
            </a:r>
          </a:p>
          <a:p>
            <a:pPr algn="just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8964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 idx="4294967295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Приказ Росстата от 30.06.2014 N 459</a:t>
            </a:r>
            <a:b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(ред. от 25.12.2014)</a:t>
            </a:r>
          </a:p>
        </p:txBody>
      </p:sp>
      <p:sp>
        <p:nvSpPr>
          <p:cNvPr id="20482" name="Объект 3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sz="2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Об утверждении статистического инструментария для организации Министерством здравоохранения Российской Федерации федерального статистического наблюдения в сфере здравоохранения.</a:t>
            </a:r>
          </a:p>
          <a:p>
            <a:endParaRPr lang="ru-RU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3" name="Номер слайда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FBCB34-A8F2-41BF-A83E-BC3E15A597EE}" type="slidenum">
              <a:rPr lang="ru-RU" sz="1400" b="0"/>
              <a:pPr algn="r"/>
              <a:t>58</a:t>
            </a:fld>
            <a:endParaRPr lang="ru-RU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F93CB-88E2-4CFB-BE24-5EDCBFD92A68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9400"/>
            <a:ext cx="8229600" cy="58467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	</a:t>
            </a:r>
          </a:p>
          <a:p>
            <a:pPr>
              <a:buFontTx/>
              <a:buNone/>
            </a:pPr>
            <a:r>
              <a:rPr lang="ru-RU" altLang="ru-RU" sz="2800" b="1"/>
              <a:t>   Со всеми вопросами и предложениями по улучшению отчетных форм, заполнению, качеству приема можно обращаться по электронным адресам:</a:t>
            </a:r>
          </a:p>
          <a:p>
            <a:pPr>
              <a:buFontTx/>
              <a:buNone/>
            </a:pPr>
            <a:r>
              <a:rPr lang="ru-RU" altLang="ru-RU" sz="2800" b="1"/>
              <a:t>   - </a:t>
            </a:r>
            <a:r>
              <a:rPr lang="en-US" altLang="ru-RU" sz="2800" b="1">
                <a:hlinkClick r:id="rId2"/>
              </a:rPr>
              <a:t>stat@mednet.ru</a:t>
            </a:r>
            <a:r>
              <a:rPr lang="en-US" altLang="ru-RU" sz="2800" b="1"/>
              <a:t> – </a:t>
            </a:r>
            <a:r>
              <a:rPr lang="ru-RU" altLang="ru-RU" sz="2800" b="1"/>
              <a:t>Авдеева Лариса Николаевна</a:t>
            </a:r>
            <a:endParaRPr lang="en-US" altLang="ru-RU" sz="2800" b="1"/>
          </a:p>
          <a:p>
            <a:pPr>
              <a:buFontTx/>
              <a:buNone/>
            </a:pPr>
            <a:r>
              <a:rPr lang="en-US" altLang="ru-RU" sz="2800" b="1"/>
              <a:t>   - </a:t>
            </a:r>
            <a:r>
              <a:rPr lang="en-US" altLang="ru-RU" sz="2800" b="1">
                <a:hlinkClick r:id="rId3"/>
              </a:rPr>
              <a:t>otdel-haa@yandex.ru</a:t>
            </a:r>
            <a:r>
              <a:rPr lang="ru-RU" altLang="ru-RU" sz="2800" b="1"/>
              <a:t> – Творогова Нина Александровна</a:t>
            </a:r>
          </a:p>
          <a:p>
            <a:pPr>
              <a:buFontTx/>
              <a:buNone/>
            </a:pPr>
            <a:endParaRPr lang="ru-RU" altLang="ru-RU" sz="2800" b="1"/>
          </a:p>
          <a:p>
            <a:pPr>
              <a:buFontTx/>
              <a:buNone/>
            </a:pP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30100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CB63E-9B55-4F79-AB6A-81CF2CF62F87}" type="slidenum">
              <a:rPr lang="ru-RU"/>
              <a:pPr/>
              <a:t>6</a:t>
            </a:fld>
            <a:endParaRPr lang="ru-RU"/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439738"/>
          </a:xfrm>
          <a:solidFill>
            <a:schemeClr val="bg1"/>
          </a:solidFill>
        </p:spPr>
        <p:txBody>
          <a:bodyPr/>
          <a:lstStyle/>
          <a:p>
            <a:r>
              <a:rPr lang="ru-RU" sz="2400" b="1"/>
              <a:t>Кадры врачей – психиатров (абс.)</a:t>
            </a:r>
          </a:p>
        </p:txBody>
      </p:sp>
      <p:graphicFrame>
        <p:nvGraphicFramePr>
          <p:cNvPr id="28675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92638" y="854075"/>
          <a:ext cx="3849687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r:id="rId3" imgW="3853006" imgH="5535648" progId="Excel.Chart.8">
                  <p:embed/>
                </p:oleObj>
              </mc:Choice>
              <mc:Fallback>
                <p:oleObj r:id="rId3" imgW="3853006" imgH="5535648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854075"/>
                        <a:ext cx="3849687" cy="553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7363" y="938213"/>
          <a:ext cx="3454400" cy="570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r:id="rId5" imgW="3456732" imgH="5706351" progId="Excel.Chart.8">
                  <p:embed/>
                </p:oleObj>
              </mc:Choice>
              <mc:Fallback>
                <p:oleObj r:id="rId5" imgW="3456732" imgH="5706351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938213"/>
                        <a:ext cx="3454400" cy="570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6738" y="188913"/>
            <a:ext cx="8229600" cy="903287"/>
          </a:xfrm>
          <a:solidFill>
            <a:schemeClr val="bg1"/>
          </a:solidFill>
        </p:spPr>
        <p:txBody>
          <a:bodyPr/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8913"/>
            <a:ext cx="8345488" cy="593725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endParaRPr lang="ru-RU" sz="440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ru-RU" sz="4400">
                <a:solidFill>
                  <a:srgbClr val="C00000"/>
                </a:solidFill>
              </a:rPr>
              <a:t>Желаем здоровья и успехов во всем!</a:t>
            </a:r>
            <a:r>
              <a:rPr lang="ru-RU" sz="2800">
                <a:solidFill>
                  <a:srgbClr val="C00000"/>
                </a:solidFill>
              </a:rPr>
              <a:t>	</a:t>
            </a:r>
          </a:p>
          <a:p>
            <a:pPr algn="ctr">
              <a:buFontTx/>
              <a:buNone/>
            </a:pPr>
            <a:endParaRPr lang="ru-RU" sz="440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ru-RU" sz="4400">
                <a:solidFill>
                  <a:srgbClr val="C00000"/>
                </a:solidFill>
              </a:rPr>
              <a:t>Благодарим </a:t>
            </a:r>
          </a:p>
          <a:p>
            <a:pPr algn="ctr">
              <a:buFontTx/>
              <a:buNone/>
            </a:pPr>
            <a:r>
              <a:rPr lang="ru-RU" sz="4400">
                <a:solidFill>
                  <a:srgbClr val="C00000"/>
                </a:solidFill>
              </a:rPr>
              <a:t>за </a:t>
            </a:r>
          </a:p>
          <a:p>
            <a:pPr algn="ctr">
              <a:buFontTx/>
              <a:buNone/>
            </a:pPr>
            <a:r>
              <a:rPr lang="ru-RU" sz="4400">
                <a:solidFill>
                  <a:srgbClr val="C00000"/>
                </a:solidFill>
              </a:rPr>
              <a:t>внимание!</a:t>
            </a:r>
          </a:p>
          <a:p>
            <a:pPr algn="ctr">
              <a:buFontTx/>
              <a:buNone/>
            </a:pPr>
            <a:endParaRPr lang="ru-RU" sz="1600"/>
          </a:p>
          <a:p>
            <a:pPr algn="ctr">
              <a:buFontTx/>
              <a:buNone/>
            </a:pPr>
            <a:endParaRPr lang="ru-RU" sz="1600"/>
          </a:p>
        </p:txBody>
      </p:sp>
      <p:sp>
        <p:nvSpPr>
          <p:cNvPr id="7987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2BD424-A459-449A-B759-E93CD53C15A2}" type="slidenum">
              <a:rPr lang="ru-RU">
                <a:solidFill>
                  <a:srgbClr val="000000"/>
                </a:solidFill>
              </a:rPr>
              <a:pPr/>
              <a:t>60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F8BCF-4263-4A24-B2EF-B719D46B35A8}" type="slidenum">
              <a:rPr lang="ru-RU"/>
              <a:pPr/>
              <a:t>7</a:t>
            </a:fld>
            <a:endParaRPr lang="ru-RU"/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57225" y="260350"/>
            <a:ext cx="7964488" cy="603250"/>
          </a:xfrm>
          <a:solidFill>
            <a:schemeClr val="bg1"/>
          </a:solidFill>
        </p:spPr>
        <p:txBody>
          <a:bodyPr/>
          <a:lstStyle/>
          <a:p>
            <a:r>
              <a:rPr lang="ru-RU" sz="2000" b="1"/>
              <a:t>Кадры врачей – психиатров   (на 10 тыс. населения)</a:t>
            </a:r>
          </a:p>
        </p:txBody>
      </p:sp>
      <p:graphicFrame>
        <p:nvGraphicFramePr>
          <p:cNvPr id="29699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211638" y="1135063"/>
          <a:ext cx="4418012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Диаграмма" r:id="rId3" imgW="4305233" imgH="5057822" progId="Excel.Chart.8">
                  <p:embed/>
                </p:oleObj>
              </mc:Choice>
              <mc:Fallback>
                <p:oleObj name="Диаграмма" r:id="rId3" imgW="4305233" imgH="5057822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135063"/>
                        <a:ext cx="4418012" cy="518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3388" y="863600"/>
          <a:ext cx="3756025" cy="559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Диаграмма" r:id="rId5" imgW="3752816" imgH="5591163" progId="Excel.Chart.8">
                  <p:embed/>
                </p:oleObj>
              </mc:Choice>
              <mc:Fallback>
                <p:oleObj name="Диаграмма" r:id="rId5" imgW="3752816" imgH="5591163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863600"/>
                        <a:ext cx="3756025" cy="559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CE201-DB5D-43BB-BDEC-90EB7AFBF11C}" type="slidenum">
              <a:rPr lang="ru-RU"/>
              <a:pPr/>
              <a:t>8</a:t>
            </a:fld>
            <a:endParaRPr lang="ru-RU"/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439738"/>
          </a:xfrm>
          <a:solidFill>
            <a:schemeClr val="bg1"/>
          </a:solidFill>
        </p:spPr>
        <p:txBody>
          <a:bodyPr/>
          <a:lstStyle/>
          <a:p>
            <a:r>
              <a:rPr lang="ru-RU" sz="2000" b="1"/>
              <a:t>Кадры врачей – психотерапевтов (абс.)</a:t>
            </a:r>
          </a:p>
        </p:txBody>
      </p:sp>
      <p:graphicFrame>
        <p:nvGraphicFramePr>
          <p:cNvPr id="30723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21200" y="854075"/>
          <a:ext cx="44196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r:id="rId3" imgW="4419983" imgH="5535648" progId="Excel.Chart.8">
                  <p:embed/>
                </p:oleObj>
              </mc:Choice>
              <mc:Fallback>
                <p:oleObj r:id="rId3" imgW="4419983" imgH="5535648" progId="Excel.Char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854075"/>
                        <a:ext cx="4419600" cy="553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5888" y="819150"/>
          <a:ext cx="4214812" cy="571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Диаграмма" r:id="rId5" imgW="4213860" imgH="5707380" progId="Excel.Chart.8">
                  <p:embed/>
                </p:oleObj>
              </mc:Choice>
              <mc:Fallback>
                <p:oleObj name="Диаграмма" r:id="rId5" imgW="4213860" imgH="5707380" progId="Excel.Char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819150"/>
                        <a:ext cx="4214812" cy="571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5035C3-14F4-43AB-8773-98CD6AFAC97B}" type="slidenum">
              <a:rPr lang="ru-RU"/>
              <a:pPr/>
              <a:t>9</a:t>
            </a:fld>
            <a:endParaRPr lang="ru-RU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74638"/>
            <a:ext cx="8326438" cy="544512"/>
          </a:xfrm>
          <a:solidFill>
            <a:schemeClr val="bg1"/>
          </a:solidFill>
        </p:spPr>
        <p:txBody>
          <a:bodyPr/>
          <a:lstStyle/>
          <a:p>
            <a:r>
              <a:rPr lang="ru-RU" sz="2000" b="1"/>
              <a:t>Кадры врачей – психотерапевтов (на 10 тыс. населения)</a:t>
            </a:r>
          </a:p>
        </p:txBody>
      </p:sp>
      <p:graphicFrame>
        <p:nvGraphicFramePr>
          <p:cNvPr id="31747" name="Object 4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51388" y="1139825"/>
          <a:ext cx="42576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r:id="rId3" imgW="4255377" imgH="5352752" progId="Excel.Chart.8">
                  <p:embed/>
                </p:oleObj>
              </mc:Choice>
              <mc:Fallback>
                <p:oleObj r:id="rId3" imgW="4255377" imgH="5352752" progId="Excel.Chart.8">
                  <p:embed/>
                  <p:pic>
                    <p:nvPicPr>
                      <p:cNvPr id="0" name="Object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1139825"/>
                        <a:ext cx="4257675" cy="534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0388" y="992188"/>
          <a:ext cx="4090987" cy="571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r:id="rId5" imgW="4090771" imgH="5712447" progId="Excel.Chart.8">
                  <p:embed/>
                </p:oleObj>
              </mc:Choice>
              <mc:Fallback>
                <p:oleObj r:id="rId5" imgW="4090771" imgH="5712447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992188"/>
                        <a:ext cx="4090987" cy="571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13123</TotalTime>
  <Words>5567</Words>
  <Application>Microsoft Office PowerPoint</Application>
  <PresentationFormat>Экран (4:3)</PresentationFormat>
  <Paragraphs>809</Paragraphs>
  <Slides>60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3" baseType="lpstr">
      <vt:lpstr>1_Оформление по умолчанию</vt:lpstr>
      <vt:lpstr>Диаграмма Microsoft Excel</vt:lpstr>
      <vt:lpstr>Диаграмма</vt:lpstr>
      <vt:lpstr>Формы №№10 и 36 государственного статистического наблюдения в 2016 году</vt:lpstr>
      <vt:lpstr>Здравствуйте, уважаемые коллеги!</vt:lpstr>
      <vt:lpstr>Сеть амбулаторных  психиатрических учреждений</vt:lpstr>
      <vt:lpstr>Сеть стационарных  психиатрических учреждений</vt:lpstr>
      <vt:lpstr>Презентация PowerPoint</vt:lpstr>
      <vt:lpstr>Кадры врачей – психиатров (абс.)</vt:lpstr>
      <vt:lpstr>Кадры врачей – психиатров   (на 10 тыс. населения)</vt:lpstr>
      <vt:lpstr>Кадры врачей – психотерапевтов (абс.)</vt:lpstr>
      <vt:lpstr>Кадры врачей – психотерапевтов (на 10 тыс. населения)</vt:lpstr>
      <vt:lpstr>Занятые должности лиц с немедицинским образованием (абс.)</vt:lpstr>
      <vt:lpstr>Презентация PowerPoint</vt:lpstr>
      <vt:lpstr>Коечный фонд</vt:lpstr>
      <vt:lpstr>Число среднегодовых мест в дневных (ночных) стационарах</vt:lpstr>
      <vt:lpstr>Число мест в ЛПМ (ЛТМ)</vt:lpstr>
      <vt:lpstr>6. В 2016 г. по сравнению с 2015 г.  сократилось абсолютное число зарегистрированных пациентов, обратившихся за психоневрологической помощью, на 22376 человек, на 0,6%; в 2015г. уменьшение контингента было на 1,2%, в том числе за счет числа пациентов с непсихотическими  психическими расстройствами на 0,6% и лиц, страдающих умственной отсталостью, на 1,4%. Число зарегистрированных пациентов с психозами и состояниями слабоумия возросло на 0,2%.           Общая заболеваемость психическими расстройствами в целом снизилась за год на 0,6%. Вместе с тем общая заболеваемость возросла в той или иной степени по таким рубрикам как психозы и состояния слабоумия (на 0,1%), сосудистая деменция, другие формы старческого слабоумия, острые, хронические, включая детские, психозы, биполярные расстройства психотического уровня, другие формы умственной отсталости. Но особенно увеличились показатели общей заболеваемости детским и атипичным аутизмом (с 9,5 до 12,2, на 28,4%) и синдромом Аспергера (с 0,27 до 0,29, на 7,4%).</vt:lpstr>
      <vt:lpstr>Контингенты пациентов, больных психическими расстройствами, в РФ в 2014-2016 гг. </vt:lpstr>
      <vt:lpstr>Презентация PowerPoint</vt:lpstr>
      <vt:lpstr>Пациенты с впервые в жизни установленным диагнозом психического расстройства в РФ в 2015-2016 гг.</vt:lpstr>
      <vt:lpstr>         </vt:lpstr>
      <vt:lpstr>8. Высоким остается число госпитализированных пациентов с  психическими расстройствами, хотя тенденция к уменьшению числа госпитализированных, начавшаяся в 2001 г., продолжается. Но сам контингент больных остается весьма тяжелым, поскольку в структуре больных более половины (53,7%) составляют больные психозами и состояниями слабоумия, а из их числа две трети составляют больные шизофреническими расстройствами (65,6%). По прежнему, весьма высокими остаются сроки пребывания госпитализированных в стационары: начиная с 2005 г. и по 2016 г. среднее число дней пребывания в стационарах больных с психическими расстройствами держаться в интервале от 74 до 77 дней. </vt:lpstr>
      <vt:lpstr> </vt:lpstr>
      <vt:lpstr>Презентация PowerPoint</vt:lpstr>
      <vt:lpstr>Презентация PowerPoint</vt:lpstr>
      <vt:lpstr>Формы 12, 10, 36</vt:lpstr>
      <vt:lpstr>Презентация PowerPoint</vt:lpstr>
      <vt:lpstr>Презентация PowerPoint</vt:lpstr>
      <vt:lpstr>Форма 10 Внутриформенные внутритабличные контроли - таблицы (2000) и (3000) </vt:lpstr>
      <vt:lpstr>Форма 10  Дополнительные (расчетные) строки: </vt:lpstr>
      <vt:lpstr>Форма 10  Внутриформенные внутритабличные контроли -таблицы (2000) и (3000) - продолжение</vt:lpstr>
      <vt:lpstr>Форма 10  Внутриформенные внутритабличные контроли -таблицы (2000) и (3000) - продолжение</vt:lpstr>
      <vt:lpstr>Форма 10   Внутриформенный межтабличный контроль - таблицы (2000) и (3000)</vt:lpstr>
      <vt:lpstr>Форма 36 СВЕДЕНИЯ О КОНТИНГЕНТАХ ПСИХИЧЕСКИ БОЛЬНЫХ за 20__ г.</vt:lpstr>
      <vt:lpstr>Презентация PowerPoint</vt:lpstr>
      <vt:lpstr>Презентация PowerPoint</vt:lpstr>
      <vt:lpstr>Форма 36 Внутритабличный контроль  таблицы (2100) - Контингенты пациентов, находящихся под диспансерным наблюдением и (2110)-Контингенты пациентов, получающих консультативно-лечебную помощь</vt:lpstr>
      <vt:lpstr>Форма 36 Внутритабличный контроль  таблицы (2100)-Контингенты пациентов, находящихся под диспансерным наблюдением и (2110)-Контингенты пациентов, получающих консультативно-лечебную помощь (продолжение)</vt:lpstr>
      <vt:lpstr>Внутритабличный контроль  таблицы (2180)-Контингенты пациентов, имеющих группу инвалидности</vt:lpstr>
      <vt:lpstr>Контроль  таблицы (2190) - Из общего числа инвалидов по психическому заболеванию (стр.1 гр.7 табл.2180)</vt:lpstr>
      <vt:lpstr>Внутритабличный контроль  таблицы (2200) – Число занятых должностей психиатров и психотерапевтов, осуществляющих  диспансерное наблюдение и консультативно-лечебную помощь</vt:lpstr>
      <vt:lpstr>Форма 36 Внутритабличный контроль  таблицы (2300)- Состав пациентов, больных психическими расстройствами, получивших медицинскую помощь в стационарных условиях</vt:lpstr>
      <vt:lpstr>Форма 36 Внутритабличный контроль  таблицы (2300)- Состав пациентов, больных психическими расстройствами, получивших медицинскую помощь в стационарных условиях (продолжение)</vt:lpstr>
      <vt:lpstr>Форма 36 Внутритабличный контроль  таблицы (2300)- Состав пациентов, больных психическими расстройствами, получивших медицинскую помощь в стационарных условиях (продолжение)</vt:lpstr>
      <vt:lpstr>Внутритабличный контроль  таблицы (2500) – Психиатрической экспертизы</vt:lpstr>
      <vt:lpstr>Контроль  таблицы 2900 «Организации, имеющие полустационары и реабилитационные подразделения для пациентов, больных психическими расстройствами</vt:lpstr>
      <vt:lpstr>Межформенный контроль – формы 10 и 36</vt:lpstr>
      <vt:lpstr>Межформенный контроль – формы 10 и 36 (продолжение)</vt:lpstr>
      <vt:lpstr>Межформенный контроль – формы 10 и 36 (продолжение)</vt:lpstr>
      <vt:lpstr>Межформенный контроль – формы 10 и 36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 Межформенный контроль – формы 10 и 12 </vt:lpstr>
      <vt:lpstr>Межформенный контроль – формы 10 и 12 продолжение</vt:lpstr>
      <vt:lpstr>Межформенный контроль – формы 10 и 12 продолжение</vt:lpstr>
      <vt:lpstr>Презентация PowerPoint</vt:lpstr>
      <vt:lpstr>Презентация PowerPoint</vt:lpstr>
      <vt:lpstr>Приказ Росстата от 30.06.2014 N 459 (ред. от 25.12.2014)</vt:lpstr>
      <vt:lpstr>Презентация PowerPoint</vt:lpstr>
      <vt:lpstr>Презентация PowerPoint</vt:lpstr>
    </vt:vector>
  </TitlesOfParts>
  <Company>DarkStar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Киржанова</dc:creator>
  <cp:lastModifiedBy>User</cp:lastModifiedBy>
  <cp:revision>1765</cp:revision>
  <cp:lastPrinted>2016-12-08T05:24:21Z</cp:lastPrinted>
  <dcterms:created xsi:type="dcterms:W3CDTF">2010-09-29T13:24:53Z</dcterms:created>
  <dcterms:modified xsi:type="dcterms:W3CDTF">2017-12-08T09:48:38Z</dcterms:modified>
</cp:coreProperties>
</file>